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</p:sldIdLst>
  <p:sldSz cy="5143500" cx="9144000"/>
  <p:notesSz cx="6858000" cy="9144000"/>
  <p:embeddedFontLst>
    <p:embeddedFont>
      <p:font typeface="Roboto"/>
      <p:regular r:id="rId16"/>
      <p:bold r:id="rId17"/>
      <p:italic r:id="rId18"/>
      <p:boldItalic r:id="rId1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font" Target="fonts/Roboto-bold.fntdata"/><Relationship Id="rId16" Type="http://schemas.openxmlformats.org/officeDocument/2006/relationships/font" Target="fonts/Roboto-regular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Roboto-boldItalic.fntdata"/><Relationship Id="rId6" Type="http://schemas.openxmlformats.org/officeDocument/2006/relationships/slide" Target="slides/slide1.xml"/><Relationship Id="rId18" Type="http://schemas.openxmlformats.org/officeDocument/2006/relationships/font" Target="fonts/Roboto-italic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gbfc3f99125_0_10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3" name="Google Shape;123;gbfc3f99125_0_10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bfc3f99125_0_5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Google Shape;71;gbfc3f99125_0_5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bfc3f99125_0_6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bfc3f99125_0_6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bfc3f99125_0_7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gbfc3f99125_0_7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bfc3f99125_0_6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Google Shape;89;gbfc3f99125_0_6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bfc3f99125_0_7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Google Shape;95;gbfc3f99125_0_7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bfc3f99125_0_8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Google Shape;101;gbfc3f99125_0_8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gbfc3f99125_0_8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Google Shape;108;gbfc3f99125_0_8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gbfc3f99125_0_9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6" name="Google Shape;116;gbfc3f99125_0_9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 flipH="1">
            <a:off x="8246400" y="4245925"/>
            <a:ext cx="897600" cy="897600"/>
          </a:xfrm>
          <a:prstGeom prst="rtTriangl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" name="Google Shape;11;p2"/>
          <p:cNvSpPr/>
          <p:nvPr/>
        </p:nvSpPr>
        <p:spPr>
          <a:xfrm flipH="1">
            <a:off x="8246400" y="4245875"/>
            <a:ext cx="897600" cy="897600"/>
          </a:xfrm>
          <a:prstGeom prst="round1Rect">
            <a:avLst>
              <a:gd fmla="val 16667" name="adj"/>
            </a:avLst>
          </a:prstGeom>
          <a:solidFill>
            <a:schemeClr val="lt1">
              <a:alpha val="68080"/>
            </a:scheme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" name="Google Shape;12;p2"/>
          <p:cNvSpPr txBox="1"/>
          <p:nvPr>
            <p:ph type="ctrTitle"/>
          </p:nvPr>
        </p:nvSpPr>
        <p:spPr>
          <a:xfrm>
            <a:off x="390525" y="1819275"/>
            <a:ext cx="8222100" cy="933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13" name="Google Shape;13;p2"/>
          <p:cNvSpPr txBox="1"/>
          <p:nvPr>
            <p:ph idx="1" type="subTitle"/>
          </p:nvPr>
        </p:nvSpPr>
        <p:spPr>
          <a:xfrm>
            <a:off x="390525" y="2789130"/>
            <a:ext cx="8222100" cy="432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4" name="Google Shape;14;p2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bg>
      <p:bgPr>
        <a:solidFill>
          <a:schemeClr val="accent4"/>
        </a:solidFill>
      </p:bgPr>
    </p:bg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1"/>
          <p:cNvSpPr txBox="1"/>
          <p:nvPr>
            <p:ph hasCustomPrompt="1" type="title"/>
          </p:nvPr>
        </p:nvSpPr>
        <p:spPr>
          <a:xfrm>
            <a:off x="475500" y="1258525"/>
            <a:ext cx="82221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9" name="Google Shape;59;p11"/>
          <p:cNvSpPr txBox="1"/>
          <p:nvPr>
            <p:ph idx="1" type="body"/>
          </p:nvPr>
        </p:nvSpPr>
        <p:spPr>
          <a:xfrm>
            <a:off x="475500" y="3304625"/>
            <a:ext cx="82221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60" name="Google Shape;60;p11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bg>
      <p:bgPr>
        <a:solidFill>
          <a:schemeClr val="accent4"/>
        </a:solidFill>
      </p:bgPr>
    </p:bg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2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/>
          <p:nvPr>
            <p:ph type="title"/>
          </p:nvPr>
        </p:nvSpPr>
        <p:spPr>
          <a:xfrm>
            <a:off x="460950" y="2065350"/>
            <a:ext cx="8222100" cy="1012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17" name="Google Shape;17;p3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4"/>
          <p:cNvSpPr/>
          <p:nvPr/>
        </p:nvSpPr>
        <p:spPr>
          <a:xfrm flipH="1" rot="10800000">
            <a:off x="0" y="1686000"/>
            <a:ext cx="9144000" cy="3457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" name="Google Shape;20;p4"/>
          <p:cNvSpPr/>
          <p:nvPr/>
        </p:nvSpPr>
        <p:spPr>
          <a:xfrm>
            <a:off x="0" y="168600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" name="Google Shape;21;p4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/>
          <p:nvPr/>
        </p:nvSpPr>
        <p:spPr>
          <a:xfrm flipH="1" rot="10800000">
            <a:off x="0" y="1686000"/>
            <a:ext cx="9144000" cy="3457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" name="Google Shape;26;p5"/>
          <p:cNvSpPr/>
          <p:nvPr/>
        </p:nvSpPr>
        <p:spPr>
          <a:xfrm>
            <a:off x="0" y="168600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" name="Google Shape;27;p5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" type="body"/>
          </p:nvPr>
        </p:nvSpPr>
        <p:spPr>
          <a:xfrm>
            <a:off x="471900" y="1919075"/>
            <a:ext cx="39999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9" name="Google Shape;29;p5"/>
          <p:cNvSpPr txBox="1"/>
          <p:nvPr>
            <p:ph idx="2" type="body"/>
          </p:nvPr>
        </p:nvSpPr>
        <p:spPr>
          <a:xfrm>
            <a:off x="4694250" y="1919075"/>
            <a:ext cx="39999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0" name="Google Shape;30;p5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6"/>
          <p:cNvSpPr/>
          <p:nvPr/>
        </p:nvSpPr>
        <p:spPr>
          <a:xfrm flipH="1" rot="10800000">
            <a:off x="0" y="656400"/>
            <a:ext cx="9144000" cy="44871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" name="Google Shape;33;p6"/>
          <p:cNvSpPr/>
          <p:nvPr/>
        </p:nvSpPr>
        <p:spPr>
          <a:xfrm>
            <a:off x="0" y="65635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" name="Google Shape;34;p6"/>
          <p:cNvSpPr txBox="1"/>
          <p:nvPr>
            <p:ph type="title"/>
          </p:nvPr>
        </p:nvSpPr>
        <p:spPr>
          <a:xfrm>
            <a:off x="98250" y="16350"/>
            <a:ext cx="8826600" cy="602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1pPr>
            <a:lvl2pPr lvl="1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/>
        </p:txBody>
      </p:sp>
      <p:sp>
        <p:nvSpPr>
          <p:cNvPr id="35" name="Google Shape;35;p6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 txBox="1"/>
          <p:nvPr/>
        </p:nvSpPr>
        <p:spPr>
          <a:xfrm flipH="1" rot="10800000">
            <a:off x="3276600" y="25"/>
            <a:ext cx="5867400" cy="5143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" name="Google Shape;38;p7"/>
          <p:cNvSpPr/>
          <p:nvPr/>
        </p:nvSpPr>
        <p:spPr>
          <a:xfrm rot="-5400000">
            <a:off x="759150" y="2517450"/>
            <a:ext cx="51435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" name="Google Shape;39;p7"/>
          <p:cNvSpPr txBox="1"/>
          <p:nvPr>
            <p:ph type="title"/>
          </p:nvPr>
        </p:nvSpPr>
        <p:spPr>
          <a:xfrm>
            <a:off x="226078" y="357800"/>
            <a:ext cx="2808000" cy="953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40" name="Google Shape;40;p7"/>
          <p:cNvSpPr txBox="1"/>
          <p:nvPr>
            <p:ph idx="1" type="body"/>
          </p:nvPr>
        </p:nvSpPr>
        <p:spPr>
          <a:xfrm>
            <a:off x="226075" y="1465800"/>
            <a:ext cx="2808000" cy="31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1" name="Google Shape;41;p7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8"/>
          <p:cNvSpPr txBox="1"/>
          <p:nvPr>
            <p:ph type="title"/>
          </p:nvPr>
        </p:nvSpPr>
        <p:spPr>
          <a:xfrm>
            <a:off x="490250" y="488250"/>
            <a:ext cx="62271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/>
        </p:txBody>
      </p:sp>
      <p:sp>
        <p:nvSpPr>
          <p:cNvPr id="44" name="Google Shape;44;p8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9"/>
          <p:cNvSpPr/>
          <p:nvPr/>
        </p:nvSpPr>
        <p:spPr>
          <a:xfrm flipH="1">
            <a:off x="0" y="0"/>
            <a:ext cx="4572000" cy="5143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7" name="Google Shape;47;p9"/>
          <p:cNvSpPr/>
          <p:nvPr/>
        </p:nvSpPr>
        <p:spPr>
          <a:xfrm rot="5400000">
            <a:off x="1946425" y="2517750"/>
            <a:ext cx="51429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8" name="Google Shape;48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49" name="Google Shape;49;p9"/>
          <p:cNvSpPr txBox="1"/>
          <p:nvPr>
            <p:ph idx="1" type="subTitle"/>
          </p:nvPr>
        </p:nvSpPr>
        <p:spPr>
          <a:xfrm>
            <a:off x="265500" y="2779467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50" name="Google Shape;50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51" name="Google Shape;51;p9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0"/>
          <p:cNvSpPr txBox="1"/>
          <p:nvPr/>
        </p:nvSpPr>
        <p:spPr>
          <a:xfrm flipH="1" rot="10800000">
            <a:off x="0" y="0"/>
            <a:ext cx="9144000" cy="46959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4" name="Google Shape;54;p10"/>
          <p:cNvSpPr/>
          <p:nvPr/>
        </p:nvSpPr>
        <p:spPr>
          <a:xfrm flipH="1" rot="10800000">
            <a:off x="0" y="4622725"/>
            <a:ext cx="9144000" cy="741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" name="Google Shape;55;p10"/>
          <p:cNvSpPr txBox="1"/>
          <p:nvPr>
            <p:ph idx="1" type="body"/>
          </p:nvPr>
        </p:nvSpPr>
        <p:spPr>
          <a:xfrm>
            <a:off x="57150" y="4696825"/>
            <a:ext cx="8382000" cy="446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>
                <a:solidFill>
                  <a:schemeClr val="lt1"/>
                </a:solidFill>
              </a:defRPr>
            </a:lvl1pPr>
          </a:lstStyle>
          <a:p/>
        </p:txBody>
      </p:sp>
      <p:sp>
        <p:nvSpPr>
          <p:cNvPr id="56" name="Google Shape;56;p10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material">
    <p:bg>
      <p:bgPr>
        <a:solidFill>
          <a:schemeClr val="dk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"/>
              <a:buChar char="●"/>
              <a:defRPr sz="18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○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■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●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○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■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●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○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■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0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.jp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9.xml"/><Relationship Id="rId3" Type="http://schemas.openxmlformats.org/officeDocument/2006/relationships/hyperlink" Target="http://www.clintonlibrary.gov" TargetMode="External"/><Relationship Id="rId4" Type="http://schemas.openxmlformats.org/officeDocument/2006/relationships/hyperlink" Target="https://clinton.presidentiallibraries.us/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accent5"/>
        </a:solidFill>
      </p:bgPr>
    </p:bg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3"/>
          <p:cNvSpPr txBox="1"/>
          <p:nvPr>
            <p:ph type="ctrTitle"/>
          </p:nvPr>
        </p:nvSpPr>
        <p:spPr>
          <a:xfrm>
            <a:off x="390525" y="1320425"/>
            <a:ext cx="8222100" cy="933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0"/>
              <a:t>Who Can Vote? </a:t>
            </a:r>
            <a:endParaRPr sz="6000"/>
          </a:p>
        </p:txBody>
      </p:sp>
      <p:sp>
        <p:nvSpPr>
          <p:cNvPr id="68" name="Google Shape;68;p13"/>
          <p:cNvSpPr txBox="1"/>
          <p:nvPr>
            <p:ph idx="1" type="subTitle"/>
          </p:nvPr>
        </p:nvSpPr>
        <p:spPr>
          <a:xfrm>
            <a:off x="390525" y="2284501"/>
            <a:ext cx="8187600" cy="121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018"/>
              <a:buNone/>
            </a:pPr>
            <a:r>
              <a:rPr lang="en" sz="1865"/>
              <a:t>Constitutional Amendments &amp; More,</a:t>
            </a:r>
            <a:br>
              <a:rPr lang="en" sz="1865"/>
            </a:br>
            <a:r>
              <a:rPr lang="en" sz="1865"/>
              <a:t>Part of the Electing our Presidents Series</a:t>
            </a:r>
            <a:endParaRPr sz="1865"/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018"/>
              <a:buNone/>
            </a:pPr>
            <a:r>
              <a:t/>
            </a:r>
            <a:endParaRPr sz="1865"/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018"/>
              <a:buNone/>
            </a:pPr>
            <a:r>
              <a:t/>
            </a:r>
            <a:endParaRPr sz="1865"/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018"/>
              <a:buNone/>
            </a:pPr>
            <a:r>
              <a:t/>
            </a:r>
            <a:endParaRPr sz="1865"/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018"/>
              <a:buNone/>
            </a:pPr>
            <a:r>
              <a:t/>
            </a:r>
            <a:endParaRPr sz="1865"/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018"/>
              <a:buNone/>
            </a:pPr>
            <a:r>
              <a:t/>
            </a:r>
            <a:endParaRPr sz="1865"/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018"/>
              <a:buNone/>
            </a:pPr>
            <a:r>
              <a:rPr lang="en" sz="1865"/>
              <a:t>Kathleen Pate</a:t>
            </a:r>
            <a:br>
              <a:rPr lang="en" sz="1865"/>
            </a:br>
            <a:r>
              <a:rPr lang="en" sz="1865"/>
              <a:t>Education Specialist</a:t>
            </a:r>
            <a:endParaRPr sz="1865"/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018"/>
              <a:buNone/>
            </a:pPr>
            <a:r>
              <a:rPr lang="en" sz="1865"/>
              <a:t>Clinton Presidential Library</a:t>
            </a:r>
            <a:endParaRPr sz="1865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accent5"/>
        </a:solidFill>
      </p:bgPr>
    </p:bg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22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Let’s Keep In Touch</a:t>
            </a:r>
            <a:endParaRPr/>
          </a:p>
        </p:txBody>
      </p:sp>
      <p:sp>
        <p:nvSpPr>
          <p:cNvPr id="126" name="Google Shape;126;p22"/>
          <p:cNvSpPr txBox="1"/>
          <p:nvPr>
            <p:ph idx="1" type="body"/>
          </p:nvPr>
        </p:nvSpPr>
        <p:spPr>
          <a:xfrm>
            <a:off x="471900" y="1919075"/>
            <a:ext cx="39999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000000"/>
                </a:solidFill>
              </a:rPr>
              <a:t>Facebook 	WJCLibrary</a:t>
            </a:r>
            <a:endParaRPr sz="18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000000"/>
                </a:solidFill>
              </a:rPr>
              <a:t>Instagram	wjclibrary42</a:t>
            </a:r>
            <a:endParaRPr sz="18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000000"/>
                </a:solidFill>
              </a:rPr>
              <a:t>Twitter		@wjclibrary</a:t>
            </a:r>
            <a:endParaRPr sz="18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000000"/>
                </a:solidFill>
              </a:rPr>
              <a:t>YouTube		ClintonLibrary42</a:t>
            </a:r>
            <a:endParaRPr sz="18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000000"/>
                </a:solidFill>
              </a:rPr>
              <a:t>#ArchivesForEducators</a:t>
            </a:r>
            <a:endParaRPr sz="18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 sz="1800">
                <a:solidFill>
                  <a:srgbClr val="000000"/>
                </a:solidFill>
              </a:rPr>
              <a:t>#TeacherTuesday</a:t>
            </a:r>
            <a:endParaRPr sz="1800">
              <a:solidFill>
                <a:srgbClr val="000000"/>
              </a:solidFill>
            </a:endParaRPr>
          </a:p>
        </p:txBody>
      </p:sp>
      <p:sp>
        <p:nvSpPr>
          <p:cNvPr id="127" name="Google Shape;127;p22"/>
          <p:cNvSpPr txBox="1"/>
          <p:nvPr>
            <p:ph idx="2" type="body"/>
          </p:nvPr>
        </p:nvSpPr>
        <p:spPr>
          <a:xfrm>
            <a:off x="4694250" y="1919075"/>
            <a:ext cx="39999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000000"/>
                </a:solidFill>
              </a:rPr>
              <a:t>Contact Information</a:t>
            </a:r>
            <a:endParaRPr sz="18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000000"/>
                </a:solidFill>
              </a:rPr>
              <a:t>Kathleen Pate</a:t>
            </a:r>
            <a:endParaRPr sz="18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000000"/>
                </a:solidFill>
              </a:rPr>
              <a:t>Education Specialist</a:t>
            </a:r>
            <a:endParaRPr sz="18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000000"/>
                </a:solidFill>
              </a:rPr>
              <a:t>Clinton Presidential Library</a:t>
            </a:r>
            <a:endParaRPr sz="18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 sz="1800">
                <a:solidFill>
                  <a:srgbClr val="000000"/>
                </a:solidFill>
              </a:rPr>
              <a:t>kathleen.pate@nara.gov</a:t>
            </a:r>
            <a:endParaRPr sz="18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accent5"/>
        </a:solidFill>
      </p:bgPr>
    </p:bg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4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United States Constitution</a:t>
            </a:r>
            <a:endParaRPr/>
          </a:p>
        </p:txBody>
      </p:sp>
      <p:sp>
        <p:nvSpPr>
          <p:cNvPr id="74" name="Google Shape;74;p14"/>
          <p:cNvSpPr txBox="1"/>
          <p:nvPr>
            <p:ph idx="1" type="body"/>
          </p:nvPr>
        </p:nvSpPr>
        <p:spPr>
          <a:xfrm>
            <a:off x="471900" y="1919075"/>
            <a:ext cx="8186700" cy="29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25000"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7550">
                <a:solidFill>
                  <a:srgbClr val="000000"/>
                </a:solidFill>
              </a:rPr>
              <a:t>Preamble:  	</a:t>
            </a:r>
            <a:r>
              <a:rPr b="1" lang="en" sz="7550">
                <a:solidFill>
                  <a:srgbClr val="000000"/>
                </a:solidFill>
              </a:rPr>
              <a:t>M</a:t>
            </a:r>
            <a:r>
              <a:rPr lang="en" sz="7550">
                <a:solidFill>
                  <a:srgbClr val="000000"/>
                </a:solidFill>
              </a:rPr>
              <a:t>ission </a:t>
            </a:r>
            <a:r>
              <a:rPr b="1" lang="en" sz="7550">
                <a:solidFill>
                  <a:srgbClr val="000000"/>
                </a:solidFill>
              </a:rPr>
              <a:t>S</a:t>
            </a:r>
            <a:r>
              <a:rPr lang="en" sz="7550">
                <a:solidFill>
                  <a:srgbClr val="000000"/>
                </a:solidFill>
              </a:rPr>
              <a:t>tatement (</a:t>
            </a:r>
            <a:r>
              <a:rPr b="1" lang="en" sz="7550">
                <a:solidFill>
                  <a:srgbClr val="000000"/>
                </a:solidFill>
              </a:rPr>
              <a:t>M</a:t>
            </a:r>
            <a:r>
              <a:rPr lang="en" sz="7550">
                <a:solidFill>
                  <a:srgbClr val="000000"/>
                </a:solidFill>
              </a:rPr>
              <a:t>ake </a:t>
            </a:r>
            <a:r>
              <a:rPr b="1" lang="en" sz="7550">
                <a:solidFill>
                  <a:srgbClr val="000000"/>
                </a:solidFill>
              </a:rPr>
              <a:t>S</a:t>
            </a:r>
            <a:r>
              <a:rPr lang="en" sz="7550">
                <a:solidFill>
                  <a:srgbClr val="000000"/>
                </a:solidFill>
              </a:rPr>
              <a:t>tudents </a:t>
            </a:r>
            <a:r>
              <a:rPr b="1" lang="en" sz="7550">
                <a:solidFill>
                  <a:srgbClr val="000000"/>
                </a:solidFill>
              </a:rPr>
              <a:t>M</a:t>
            </a:r>
            <a:r>
              <a:rPr lang="en" sz="7550">
                <a:solidFill>
                  <a:srgbClr val="000000"/>
                </a:solidFill>
              </a:rPr>
              <a:t>emorize)</a:t>
            </a:r>
            <a:endParaRPr sz="755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7550">
                <a:solidFill>
                  <a:srgbClr val="000000"/>
                </a:solidFill>
              </a:rPr>
              <a:t>Article I: 	</a:t>
            </a:r>
            <a:r>
              <a:rPr b="1" lang="en" sz="7550">
                <a:solidFill>
                  <a:srgbClr val="000000"/>
                </a:solidFill>
              </a:rPr>
              <a:t>L</a:t>
            </a:r>
            <a:r>
              <a:rPr lang="en" sz="7550">
                <a:solidFill>
                  <a:srgbClr val="000000"/>
                </a:solidFill>
              </a:rPr>
              <a:t>egislative Branch = </a:t>
            </a:r>
            <a:r>
              <a:rPr b="1" lang="en" sz="7550">
                <a:solidFill>
                  <a:srgbClr val="000000"/>
                </a:solidFill>
              </a:rPr>
              <a:t>C</a:t>
            </a:r>
            <a:r>
              <a:rPr lang="en" sz="7550">
                <a:solidFill>
                  <a:srgbClr val="000000"/>
                </a:solidFill>
              </a:rPr>
              <a:t>ongress </a:t>
            </a:r>
            <a:r>
              <a:rPr b="1" lang="en" sz="7550">
                <a:solidFill>
                  <a:srgbClr val="000000"/>
                </a:solidFill>
              </a:rPr>
              <a:t>c</a:t>
            </a:r>
            <a:r>
              <a:rPr lang="en" sz="7550">
                <a:solidFill>
                  <a:srgbClr val="000000"/>
                </a:solidFill>
              </a:rPr>
              <a:t>reates the </a:t>
            </a:r>
            <a:r>
              <a:rPr b="1" lang="en" sz="7550">
                <a:solidFill>
                  <a:srgbClr val="000000"/>
                </a:solidFill>
              </a:rPr>
              <a:t>l</a:t>
            </a:r>
            <a:r>
              <a:rPr lang="en" sz="7550">
                <a:solidFill>
                  <a:srgbClr val="000000"/>
                </a:solidFill>
              </a:rPr>
              <a:t>aws.</a:t>
            </a:r>
            <a:endParaRPr sz="755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7550">
                <a:solidFill>
                  <a:srgbClr val="000000"/>
                </a:solidFill>
              </a:rPr>
              <a:t>Article</a:t>
            </a:r>
            <a:r>
              <a:rPr lang="en" sz="7550">
                <a:solidFill>
                  <a:srgbClr val="000000"/>
                </a:solidFill>
              </a:rPr>
              <a:t> II: 	</a:t>
            </a:r>
            <a:r>
              <a:rPr b="1" lang="en" sz="7550">
                <a:solidFill>
                  <a:srgbClr val="000000"/>
                </a:solidFill>
              </a:rPr>
              <a:t>E</a:t>
            </a:r>
            <a:r>
              <a:rPr lang="en" sz="7550">
                <a:solidFill>
                  <a:srgbClr val="000000"/>
                </a:solidFill>
              </a:rPr>
              <a:t>xecutive Branch = Chief </a:t>
            </a:r>
            <a:r>
              <a:rPr b="1" lang="en" sz="7550">
                <a:solidFill>
                  <a:srgbClr val="000000"/>
                </a:solidFill>
              </a:rPr>
              <a:t>E</a:t>
            </a:r>
            <a:r>
              <a:rPr lang="en" sz="7550">
                <a:solidFill>
                  <a:srgbClr val="000000"/>
                </a:solidFill>
              </a:rPr>
              <a:t>xecutive </a:t>
            </a:r>
            <a:r>
              <a:rPr b="1" lang="en" sz="7550">
                <a:solidFill>
                  <a:srgbClr val="000000"/>
                </a:solidFill>
              </a:rPr>
              <a:t>e</a:t>
            </a:r>
            <a:r>
              <a:rPr lang="en" sz="7550">
                <a:solidFill>
                  <a:srgbClr val="000000"/>
                </a:solidFill>
              </a:rPr>
              <a:t>nforces the laws.</a:t>
            </a:r>
            <a:endParaRPr sz="755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7550">
                <a:solidFill>
                  <a:srgbClr val="000000"/>
                </a:solidFill>
              </a:rPr>
              <a:t>Article III:	</a:t>
            </a:r>
            <a:r>
              <a:rPr b="1" lang="en" sz="7550">
                <a:solidFill>
                  <a:srgbClr val="000000"/>
                </a:solidFill>
              </a:rPr>
              <a:t>J</a:t>
            </a:r>
            <a:r>
              <a:rPr lang="en" sz="7550">
                <a:solidFill>
                  <a:srgbClr val="000000"/>
                </a:solidFill>
              </a:rPr>
              <a:t>udicial Branch = Supreme </a:t>
            </a:r>
            <a:r>
              <a:rPr b="1" lang="en" sz="7550">
                <a:solidFill>
                  <a:srgbClr val="000000"/>
                </a:solidFill>
              </a:rPr>
              <a:t>C</a:t>
            </a:r>
            <a:r>
              <a:rPr lang="en" sz="7550">
                <a:solidFill>
                  <a:srgbClr val="000000"/>
                </a:solidFill>
              </a:rPr>
              <a:t>ourt (and lower courts) hear</a:t>
            </a:r>
            <a:br>
              <a:rPr lang="en" sz="7550">
                <a:solidFill>
                  <a:srgbClr val="000000"/>
                </a:solidFill>
              </a:rPr>
            </a:br>
            <a:r>
              <a:rPr lang="en" sz="7550">
                <a:solidFill>
                  <a:srgbClr val="000000"/>
                </a:solidFill>
              </a:rPr>
              <a:t>			</a:t>
            </a:r>
            <a:r>
              <a:rPr b="1" lang="en" sz="7550">
                <a:solidFill>
                  <a:srgbClr val="000000"/>
                </a:solidFill>
              </a:rPr>
              <a:t>c</a:t>
            </a:r>
            <a:r>
              <a:rPr lang="en" sz="7550">
                <a:solidFill>
                  <a:srgbClr val="000000"/>
                </a:solidFill>
              </a:rPr>
              <a:t>ases that </a:t>
            </a:r>
            <a:r>
              <a:rPr b="1" lang="en" sz="7550">
                <a:solidFill>
                  <a:srgbClr val="000000"/>
                </a:solidFill>
              </a:rPr>
              <a:t>c</a:t>
            </a:r>
            <a:r>
              <a:rPr lang="en" sz="7550">
                <a:solidFill>
                  <a:srgbClr val="000000"/>
                </a:solidFill>
              </a:rPr>
              <a:t>hallenge laws and </a:t>
            </a:r>
            <a:r>
              <a:rPr b="1" lang="en" sz="7550">
                <a:solidFill>
                  <a:srgbClr val="000000"/>
                </a:solidFill>
              </a:rPr>
              <a:t>j</a:t>
            </a:r>
            <a:r>
              <a:rPr lang="en" sz="7550">
                <a:solidFill>
                  <a:srgbClr val="000000"/>
                </a:solidFill>
              </a:rPr>
              <a:t>udge to determine if </a:t>
            </a:r>
            <a:r>
              <a:rPr lang="en" sz="7550">
                <a:solidFill>
                  <a:srgbClr val="000000"/>
                </a:solidFill>
              </a:rPr>
              <a:t>the law</a:t>
            </a:r>
            <a:br>
              <a:rPr lang="en" sz="7550">
                <a:solidFill>
                  <a:srgbClr val="000000"/>
                </a:solidFill>
              </a:rPr>
            </a:br>
            <a:r>
              <a:rPr lang="en" sz="7550">
                <a:solidFill>
                  <a:srgbClr val="000000"/>
                </a:solidFill>
              </a:rPr>
              <a:t>			itself or how it’s enforced is constitutional or unconstitutional.</a:t>
            </a:r>
            <a:endParaRPr sz="755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285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 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accent5"/>
        </a:solidFill>
      </p:bgPr>
    </p:bg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5"/>
          <p:cNvSpPr txBox="1"/>
          <p:nvPr>
            <p:ph type="title"/>
          </p:nvPr>
        </p:nvSpPr>
        <p:spPr>
          <a:xfrm>
            <a:off x="471900" y="235100"/>
            <a:ext cx="8222100" cy="1271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Constitutional</a:t>
            </a:r>
            <a:r>
              <a:rPr lang="en">
                <a:solidFill>
                  <a:srgbClr val="FFFFFF"/>
                </a:solidFill>
              </a:rPr>
              <a:t> Amendments - </a:t>
            </a:r>
            <a:endParaRPr>
              <a:solidFill>
                <a:srgbClr val="FFFFFF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en">
                <a:solidFill>
                  <a:srgbClr val="FFFFFF"/>
                </a:solidFill>
              </a:rPr>
              <a:t>You Do the Math</a:t>
            </a:r>
            <a:endParaRPr sz="4600">
              <a:solidFill>
                <a:srgbClr val="FFFFFF"/>
              </a:solidFill>
            </a:endParaRPr>
          </a:p>
        </p:txBody>
      </p:sp>
      <p:sp>
        <p:nvSpPr>
          <p:cNvPr id="80" name="Google Shape;80;p15"/>
          <p:cNvSpPr txBox="1"/>
          <p:nvPr>
            <p:ph idx="1" type="body"/>
          </p:nvPr>
        </p:nvSpPr>
        <p:spPr>
          <a:xfrm>
            <a:off x="471900" y="1919075"/>
            <a:ext cx="8222100" cy="294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25000"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7200">
                <a:solidFill>
                  <a:srgbClr val="000000"/>
                </a:solidFill>
              </a:rPr>
              <a:t>What is the Bill of Rights? (How many amendments?) </a:t>
            </a:r>
            <a:endParaRPr sz="72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7200">
                <a:solidFill>
                  <a:srgbClr val="000000"/>
                </a:solidFill>
              </a:rPr>
              <a:t>When was it ratified? </a:t>
            </a:r>
            <a:endParaRPr sz="72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7200">
                <a:solidFill>
                  <a:srgbClr val="000000"/>
                </a:solidFill>
              </a:rPr>
              <a:t>How many other amendments to the United States Constitution? </a:t>
            </a:r>
            <a:endParaRPr sz="72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7200">
                <a:solidFill>
                  <a:srgbClr val="000000"/>
                </a:solidFill>
              </a:rPr>
              <a:t>Which two don’t count? </a:t>
            </a:r>
            <a:endParaRPr sz="72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7200">
                <a:solidFill>
                  <a:srgbClr val="000000"/>
                </a:solidFill>
              </a:rPr>
              <a:t>What year is it is now? </a:t>
            </a:r>
            <a:endParaRPr sz="72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7200">
                <a:solidFill>
                  <a:srgbClr val="000000"/>
                </a:solidFill>
              </a:rPr>
              <a:t>After the Bill of Rights, what’s the average number of amendments per year?</a:t>
            </a:r>
            <a:endParaRPr sz="7200"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" sz="7200">
                <a:solidFill>
                  <a:srgbClr val="000000"/>
                </a:solidFill>
              </a:rPr>
              <a:t>That’s the worst word problem ever . . . or is it?!?</a:t>
            </a:r>
            <a:endParaRPr sz="72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accent5"/>
        </a:solidFill>
      </p:bgPr>
    </p:bg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6"/>
          <p:cNvSpPr txBox="1"/>
          <p:nvPr>
            <p:ph type="title"/>
          </p:nvPr>
        </p:nvSpPr>
        <p:spPr>
          <a:xfrm>
            <a:off x="471900" y="235100"/>
            <a:ext cx="8222100" cy="1271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Constitutional Amendments - </a:t>
            </a:r>
            <a:endParaRPr>
              <a:solidFill>
                <a:srgbClr val="FFFFFF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en">
                <a:solidFill>
                  <a:srgbClr val="FFFFFF"/>
                </a:solidFill>
              </a:rPr>
              <a:t>You Do the Math</a:t>
            </a:r>
            <a:endParaRPr sz="4600">
              <a:solidFill>
                <a:srgbClr val="FFFFFF"/>
              </a:solidFill>
            </a:endParaRPr>
          </a:p>
        </p:txBody>
      </p:sp>
      <p:sp>
        <p:nvSpPr>
          <p:cNvPr id="86" name="Google Shape;86;p16"/>
          <p:cNvSpPr txBox="1"/>
          <p:nvPr>
            <p:ph idx="1" type="body"/>
          </p:nvPr>
        </p:nvSpPr>
        <p:spPr>
          <a:xfrm>
            <a:off x="471900" y="1919075"/>
            <a:ext cx="8222100" cy="294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25000"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7200">
                <a:solidFill>
                  <a:srgbClr val="000000"/>
                </a:solidFill>
              </a:rPr>
              <a:t>What is the Bill of Rights? (How many amendments?) 10</a:t>
            </a:r>
            <a:endParaRPr sz="72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7200">
                <a:solidFill>
                  <a:srgbClr val="000000"/>
                </a:solidFill>
              </a:rPr>
              <a:t>When was it ratified? 1791</a:t>
            </a:r>
            <a:endParaRPr sz="72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7200">
                <a:solidFill>
                  <a:srgbClr val="000000"/>
                </a:solidFill>
              </a:rPr>
              <a:t>How many other amendments to the United States Constitution? 17</a:t>
            </a:r>
            <a:endParaRPr sz="72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7200">
                <a:solidFill>
                  <a:srgbClr val="000000"/>
                </a:solidFill>
              </a:rPr>
              <a:t>Which two don’t count? 18 &amp; 21</a:t>
            </a:r>
            <a:endParaRPr sz="72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7200">
                <a:solidFill>
                  <a:srgbClr val="000000"/>
                </a:solidFill>
              </a:rPr>
              <a:t>What year is it is now? 2021</a:t>
            </a:r>
            <a:endParaRPr sz="72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7200">
                <a:solidFill>
                  <a:srgbClr val="000000"/>
                </a:solidFill>
              </a:rPr>
              <a:t>After the Bill of Rights, what’s the average number of amendments per year?</a:t>
            </a:r>
            <a:endParaRPr sz="7200"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" sz="7200">
                <a:solidFill>
                  <a:srgbClr val="000000"/>
                </a:solidFill>
              </a:rPr>
              <a:t>That’s the worst word problem ever . . . or is it?!?</a:t>
            </a:r>
            <a:endParaRPr sz="72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8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86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86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86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86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86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86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86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86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accent5"/>
        </a:solidFill>
      </p:bgPr>
    </p:bg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7"/>
          <p:cNvSpPr txBox="1"/>
          <p:nvPr>
            <p:ph type="title"/>
          </p:nvPr>
        </p:nvSpPr>
        <p:spPr>
          <a:xfrm>
            <a:off x="471900" y="360275"/>
            <a:ext cx="8222100" cy="1038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How Many Amendments Relate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Directly to Voting Rights?</a:t>
            </a:r>
            <a:endParaRPr/>
          </a:p>
        </p:txBody>
      </p:sp>
      <p:sp>
        <p:nvSpPr>
          <p:cNvPr id="92" name="Google Shape;92;p17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</a:rPr>
              <a:t>15th - after the 13th and 14th </a:t>
            </a:r>
            <a:endParaRPr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</a:rPr>
              <a:t>19th - four more than 15th (we vote for President every four years)</a:t>
            </a:r>
            <a:endParaRPr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</a:rPr>
              <a:t>23rd - D.C. (kind of)</a:t>
            </a:r>
            <a:endParaRPr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</a:rPr>
              <a:t>24th - no more (poll tax)</a:t>
            </a:r>
            <a:endParaRPr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>
                <a:solidFill>
                  <a:srgbClr val="000000"/>
                </a:solidFill>
              </a:rPr>
              <a:t>26th - 18 years old (?)</a:t>
            </a:r>
            <a:endParaRPr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0"/>
                                        <p:tgtEl>
                                          <p:spTgt spid="92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0"/>
                                        <p:tgtEl>
                                          <p:spTgt spid="92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0"/>
                                        <p:tgtEl>
                                          <p:spTgt spid="92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0"/>
                                        <p:tgtEl>
                                          <p:spTgt spid="92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0"/>
                                        <p:tgtEl>
                                          <p:spTgt spid="92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accent5"/>
        </a:solidFill>
      </p:bgPr>
    </p:bg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8"/>
          <p:cNvSpPr txBox="1"/>
          <p:nvPr>
            <p:ph type="title"/>
          </p:nvPr>
        </p:nvSpPr>
        <p:spPr>
          <a:xfrm>
            <a:off x="471900" y="360275"/>
            <a:ext cx="8222100" cy="1038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How Many Amendments Relate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Directly to the Election Process?</a:t>
            </a:r>
            <a:endParaRPr/>
          </a:p>
        </p:txBody>
      </p:sp>
      <p:sp>
        <p:nvSpPr>
          <p:cNvPr id="98" name="Google Shape;98;p18"/>
          <p:cNvSpPr txBox="1"/>
          <p:nvPr>
            <p:ph idx="1" type="body"/>
          </p:nvPr>
        </p:nvSpPr>
        <p:spPr>
          <a:xfrm>
            <a:off x="471900" y="1907625"/>
            <a:ext cx="82221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000000"/>
                </a:solidFill>
              </a:rPr>
              <a:t>12</a:t>
            </a:r>
            <a:r>
              <a:rPr lang="en">
                <a:solidFill>
                  <a:srgbClr val="000000"/>
                </a:solidFill>
              </a:rPr>
              <a:t>th - replaces </a:t>
            </a:r>
            <a:r>
              <a:rPr b="1" lang="en">
                <a:solidFill>
                  <a:srgbClr val="000000"/>
                </a:solidFill>
              </a:rPr>
              <a:t>1</a:t>
            </a:r>
            <a:r>
              <a:rPr lang="en">
                <a:solidFill>
                  <a:srgbClr val="000000"/>
                </a:solidFill>
              </a:rPr>
              <a:t>st place President, </a:t>
            </a:r>
            <a:r>
              <a:rPr b="1" lang="en">
                <a:solidFill>
                  <a:srgbClr val="000000"/>
                </a:solidFill>
              </a:rPr>
              <a:t>2</a:t>
            </a:r>
            <a:r>
              <a:rPr lang="en">
                <a:solidFill>
                  <a:srgbClr val="000000"/>
                </a:solidFill>
              </a:rPr>
              <a:t>nd place Vice-President with run as a pair</a:t>
            </a:r>
            <a:endParaRPr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</a:rPr>
              <a:t>17th - </a:t>
            </a:r>
            <a:r>
              <a:rPr b="1" lang="en">
                <a:solidFill>
                  <a:srgbClr val="000000"/>
                </a:solidFill>
              </a:rPr>
              <a:t>Se</a:t>
            </a:r>
            <a:r>
              <a:rPr lang="en">
                <a:solidFill>
                  <a:srgbClr val="000000"/>
                </a:solidFill>
              </a:rPr>
              <a:t>venteen = </a:t>
            </a:r>
            <a:r>
              <a:rPr b="1" lang="en">
                <a:solidFill>
                  <a:srgbClr val="000000"/>
                </a:solidFill>
              </a:rPr>
              <a:t>Se</a:t>
            </a:r>
            <a:r>
              <a:rPr lang="en">
                <a:solidFill>
                  <a:srgbClr val="000000"/>
                </a:solidFill>
              </a:rPr>
              <a:t>nators, direct election of</a:t>
            </a:r>
            <a:endParaRPr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000000"/>
                </a:solidFill>
              </a:rPr>
              <a:t>20th </a:t>
            </a:r>
            <a:r>
              <a:rPr lang="en">
                <a:solidFill>
                  <a:srgbClr val="000000"/>
                </a:solidFill>
              </a:rPr>
              <a:t>- changed </a:t>
            </a:r>
            <a:r>
              <a:rPr lang="en">
                <a:solidFill>
                  <a:srgbClr val="000000"/>
                </a:solidFill>
              </a:rPr>
              <a:t>inauguration</a:t>
            </a:r>
            <a:r>
              <a:rPr lang="en">
                <a:solidFill>
                  <a:srgbClr val="000000"/>
                </a:solidFill>
              </a:rPr>
              <a:t> date from March 4th to January </a:t>
            </a:r>
            <a:r>
              <a:rPr b="1" lang="en">
                <a:solidFill>
                  <a:srgbClr val="000000"/>
                </a:solidFill>
              </a:rPr>
              <a:t>20th</a:t>
            </a:r>
            <a:endParaRPr b="1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000000"/>
                </a:solidFill>
              </a:rPr>
              <a:t>22</a:t>
            </a:r>
            <a:r>
              <a:rPr lang="en">
                <a:solidFill>
                  <a:srgbClr val="000000"/>
                </a:solidFill>
              </a:rPr>
              <a:t>nd - </a:t>
            </a:r>
            <a:r>
              <a:rPr b="1" lang="en">
                <a:solidFill>
                  <a:srgbClr val="000000"/>
                </a:solidFill>
              </a:rPr>
              <a:t>2 twice</a:t>
            </a:r>
            <a:r>
              <a:rPr lang="en">
                <a:solidFill>
                  <a:srgbClr val="000000"/>
                </a:solidFill>
              </a:rPr>
              <a:t> = 2 term limit</a:t>
            </a:r>
            <a:r>
              <a:rPr lang="en">
                <a:solidFill>
                  <a:srgbClr val="000000"/>
                </a:solidFill>
              </a:rPr>
              <a:t> </a:t>
            </a:r>
            <a:endParaRPr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>
                <a:solidFill>
                  <a:srgbClr val="000000"/>
                </a:solidFill>
              </a:rPr>
              <a:t>2</a:t>
            </a:r>
            <a:r>
              <a:rPr b="1" lang="en">
                <a:solidFill>
                  <a:srgbClr val="000000"/>
                </a:solidFill>
              </a:rPr>
              <a:t>5</a:t>
            </a:r>
            <a:r>
              <a:rPr lang="en">
                <a:solidFill>
                  <a:srgbClr val="000000"/>
                </a:solidFill>
              </a:rPr>
              <a:t>th - </a:t>
            </a:r>
            <a:r>
              <a:rPr b="1" lang="en">
                <a:solidFill>
                  <a:srgbClr val="000000"/>
                </a:solidFill>
              </a:rPr>
              <a:t>five</a:t>
            </a:r>
            <a:r>
              <a:rPr lang="en">
                <a:solidFill>
                  <a:srgbClr val="000000"/>
                </a:solidFill>
              </a:rPr>
              <a:t> = not </a:t>
            </a:r>
            <a:r>
              <a:rPr b="1" lang="en">
                <a:solidFill>
                  <a:srgbClr val="000000"/>
                </a:solidFill>
              </a:rPr>
              <a:t>alive</a:t>
            </a:r>
            <a:r>
              <a:rPr lang="en">
                <a:solidFill>
                  <a:srgbClr val="000000"/>
                </a:solidFill>
              </a:rPr>
              <a:t> or able</a:t>
            </a:r>
            <a:endParaRPr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8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8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8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8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8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accent5"/>
        </a:solidFill>
      </p:bgPr>
    </p:bg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19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Why don’t people vote?</a:t>
            </a:r>
            <a:endParaRPr/>
          </a:p>
        </p:txBody>
      </p:sp>
      <p:sp>
        <p:nvSpPr>
          <p:cNvPr id="104" name="Google Shape;104;p19"/>
          <p:cNvSpPr txBox="1"/>
          <p:nvPr>
            <p:ph idx="1" type="body"/>
          </p:nvPr>
        </p:nvSpPr>
        <p:spPr>
          <a:xfrm>
            <a:off x="471900" y="1919075"/>
            <a:ext cx="39999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000000"/>
                </a:solidFill>
              </a:rPr>
              <a:t>What people say - </a:t>
            </a:r>
            <a:endParaRPr sz="1800"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000000"/>
                </a:solidFill>
              </a:rPr>
              <a:t>Don’t believe it matters</a:t>
            </a:r>
            <a:endParaRPr sz="1800"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000000"/>
                </a:solidFill>
              </a:rPr>
              <a:t>Don’t care</a:t>
            </a:r>
            <a:endParaRPr sz="1800"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000000"/>
                </a:solidFill>
              </a:rPr>
              <a:t>Lazy</a:t>
            </a:r>
            <a:endParaRPr sz="1800"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000000"/>
                </a:solidFill>
              </a:rPr>
              <a:t>Ignorant</a:t>
            </a:r>
            <a:endParaRPr sz="1800"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en" sz="1800">
                <a:solidFill>
                  <a:srgbClr val="000000"/>
                </a:solidFill>
              </a:rPr>
              <a:t>What else?</a:t>
            </a:r>
            <a:endParaRPr sz="1800">
              <a:solidFill>
                <a:srgbClr val="000000"/>
              </a:solidFill>
            </a:endParaRPr>
          </a:p>
        </p:txBody>
      </p:sp>
      <p:sp>
        <p:nvSpPr>
          <p:cNvPr id="105" name="Google Shape;105;p19"/>
          <p:cNvSpPr txBox="1"/>
          <p:nvPr>
            <p:ph idx="2" type="body"/>
          </p:nvPr>
        </p:nvSpPr>
        <p:spPr>
          <a:xfrm>
            <a:off x="4694250" y="1919075"/>
            <a:ext cx="39999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000000"/>
                </a:solidFill>
              </a:rPr>
              <a:t>Other reasons - </a:t>
            </a:r>
            <a:endParaRPr sz="1800"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000000"/>
                </a:solidFill>
              </a:rPr>
              <a:t>Not registered</a:t>
            </a:r>
            <a:endParaRPr sz="1800"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000000"/>
                </a:solidFill>
              </a:rPr>
              <a:t>No access to computer/printer</a:t>
            </a:r>
            <a:endParaRPr sz="1800"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000000"/>
                </a:solidFill>
              </a:rPr>
              <a:t>No ride to polls</a:t>
            </a:r>
            <a:endParaRPr sz="1800"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000000"/>
                </a:solidFill>
              </a:rPr>
              <a:t>Working when polls are open</a:t>
            </a:r>
            <a:endParaRPr sz="1800"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en" sz="1800">
                <a:solidFill>
                  <a:srgbClr val="000000"/>
                </a:solidFill>
              </a:rPr>
              <a:t>What else?</a:t>
            </a:r>
            <a:endParaRPr sz="180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04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04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04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04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04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04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0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05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05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05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05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05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accent5"/>
        </a:solidFill>
      </p:bgPr>
    </p:bg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20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Motor Voter Act 1993</a:t>
            </a:r>
            <a:endParaRPr/>
          </a:p>
        </p:txBody>
      </p:sp>
      <p:sp>
        <p:nvSpPr>
          <p:cNvPr id="111" name="Google Shape;111;p20"/>
          <p:cNvSpPr txBox="1"/>
          <p:nvPr>
            <p:ph idx="1" type="body"/>
          </p:nvPr>
        </p:nvSpPr>
        <p:spPr>
          <a:xfrm>
            <a:off x="471900" y="1919075"/>
            <a:ext cx="39999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sp>
        <p:nvSpPr>
          <p:cNvPr id="112" name="Google Shape;112;p20"/>
          <p:cNvSpPr txBox="1"/>
          <p:nvPr>
            <p:ph idx="2" type="body"/>
          </p:nvPr>
        </p:nvSpPr>
        <p:spPr>
          <a:xfrm>
            <a:off x="4694250" y="1919075"/>
            <a:ext cx="39999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Requires motor vehicle agencies to offer voter registration when you apply for or renew your license, if you are to be 18.</a:t>
            </a:r>
            <a:endParaRPr sz="18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Should the voting age be lowered? How can students have a voice if they can’t vote?</a:t>
            </a:r>
            <a:endParaRPr sz="18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13" name="Google Shape;113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71900" y="1919075"/>
            <a:ext cx="3999900" cy="270096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accent5"/>
        </a:solidFill>
      </p:bgPr>
    </p:bg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21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Clinton Presidential Library Resources</a:t>
            </a:r>
            <a:endParaRPr/>
          </a:p>
        </p:txBody>
      </p:sp>
      <p:sp>
        <p:nvSpPr>
          <p:cNvPr id="119" name="Google Shape;119;p21"/>
          <p:cNvSpPr txBox="1"/>
          <p:nvPr>
            <p:ph idx="1" type="body"/>
          </p:nvPr>
        </p:nvSpPr>
        <p:spPr>
          <a:xfrm>
            <a:off x="471900" y="1919075"/>
            <a:ext cx="3999900" cy="2710200"/>
          </a:xfrm>
          <a:prstGeom prst="rect">
            <a:avLst/>
          </a:prstGeom>
          <a:ln cap="flat" cmpd="sng" w="381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u="sng">
                <a:solidFill>
                  <a:schemeClr val="hlink"/>
                </a:solidFill>
                <a:hlinkClick r:id="rId3"/>
              </a:rPr>
              <a:t>www.clintonlibrary.gov</a:t>
            </a:r>
            <a:endParaRPr sz="1800">
              <a:solidFill>
                <a:srgbClr val="000000"/>
              </a:solidFill>
            </a:endParaRPr>
          </a:p>
          <a:p>
            <a:pPr indent="-342900" lvl="0" marL="45720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 sz="1800">
                <a:solidFill>
                  <a:srgbClr val="000000"/>
                </a:solidFill>
              </a:rPr>
              <a:t>Programs, including Teacher Workshops</a:t>
            </a:r>
            <a:endParaRPr sz="1800">
              <a:solidFill>
                <a:srgbClr val="000000"/>
              </a:solidFill>
            </a:endParaRPr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 sz="1800">
                <a:solidFill>
                  <a:srgbClr val="000000"/>
                </a:solidFill>
              </a:rPr>
              <a:t>Lesson Plans and Activities</a:t>
            </a:r>
            <a:endParaRPr sz="1800">
              <a:solidFill>
                <a:srgbClr val="000000"/>
              </a:solidFill>
            </a:endParaRPr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 sz="1800">
                <a:solidFill>
                  <a:srgbClr val="000000"/>
                </a:solidFill>
              </a:rPr>
              <a:t>The Powers of the Presidency Portal </a:t>
            </a:r>
            <a:endParaRPr sz="18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sp>
        <p:nvSpPr>
          <p:cNvPr id="120" name="Google Shape;120;p21"/>
          <p:cNvSpPr txBox="1"/>
          <p:nvPr>
            <p:ph idx="2" type="body"/>
          </p:nvPr>
        </p:nvSpPr>
        <p:spPr>
          <a:xfrm>
            <a:off x="4694250" y="1919075"/>
            <a:ext cx="3999900" cy="2710200"/>
          </a:xfrm>
          <a:prstGeom prst="rect">
            <a:avLst/>
          </a:prstGeom>
          <a:ln cap="flat" cmpd="sng" w="381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u="sng">
                <a:solidFill>
                  <a:schemeClr val="hlink"/>
                </a:solidFill>
                <a:hlinkClick r:id="rId4"/>
              </a:rPr>
              <a:t>clinton.presidentiallibraries.us</a:t>
            </a:r>
            <a:endParaRPr sz="1800">
              <a:solidFill>
                <a:srgbClr val="000000"/>
              </a:solidFill>
            </a:endParaRPr>
          </a:p>
          <a:p>
            <a:pPr indent="-342900" lvl="0" marL="45720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 sz="1800">
                <a:solidFill>
                  <a:srgbClr val="000000"/>
                </a:solidFill>
              </a:rPr>
              <a:t>Search</a:t>
            </a:r>
            <a:endParaRPr sz="1800">
              <a:solidFill>
                <a:srgbClr val="000000"/>
              </a:solidFill>
            </a:endParaRPr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 sz="1800">
                <a:solidFill>
                  <a:srgbClr val="000000"/>
                </a:solidFill>
              </a:rPr>
              <a:t>Browse</a:t>
            </a:r>
            <a:endParaRPr sz="1800">
              <a:solidFill>
                <a:srgbClr val="000000"/>
              </a:solidFill>
            </a:endParaRPr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 sz="1800">
                <a:solidFill>
                  <a:srgbClr val="000000"/>
                </a:solidFill>
              </a:rPr>
              <a:t>Digital Library Exhibits</a:t>
            </a:r>
            <a:endParaRPr sz="1800">
              <a:solidFill>
                <a:srgbClr val="000000"/>
              </a:solidFill>
            </a:endParaRPr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 sz="1800">
                <a:solidFill>
                  <a:srgbClr val="000000"/>
                </a:solidFill>
              </a:rPr>
              <a:t>Topical Research Guides</a:t>
            </a:r>
            <a:endParaRPr sz="18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Material">
  <a:themeElements>
    <a:clrScheme name="Material">
      <a:dk1>
        <a:srgbClr val="4285F4"/>
      </a:dk1>
      <a:lt1>
        <a:srgbClr val="FFFFFF"/>
      </a:lt1>
      <a:dk2>
        <a:srgbClr val="424242"/>
      </a:dk2>
      <a:lt2>
        <a:srgbClr val="737373"/>
      </a:lt2>
      <a:accent1>
        <a:srgbClr val="0277BD"/>
      </a:accent1>
      <a:accent2>
        <a:srgbClr val="0F9D58"/>
      </a:accent2>
      <a:accent3>
        <a:srgbClr val="DB4437"/>
      </a:accent3>
      <a:accent4>
        <a:srgbClr val="FAFAFA"/>
      </a:accent4>
      <a:accent5>
        <a:srgbClr val="1A237E"/>
      </a:accent5>
      <a:accent6>
        <a:srgbClr val="F4B400"/>
      </a:accent6>
      <a:hlink>
        <a:srgbClr val="1A237E"/>
      </a:hlink>
      <a:folHlink>
        <a:srgbClr val="1A237E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