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Nunito"/>
      <p:regular r:id="rId20"/>
      <p:bold r:id="rId21"/>
      <p:italic r:id="rId22"/>
      <p:boldItalic r:id="rId23"/>
    </p:embeddedFont>
    <p:embeddedFont>
      <p:font typeface="Merriweather"/>
      <p:regular r:id="rId24"/>
      <p:bold r:id="rId25"/>
      <p:italic r:id="rId26"/>
      <p:boldItalic r:id="rId27"/>
    </p:embeddedFont>
    <p:embeddedFont>
      <p:font typeface="Calibri"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6389C5-C1AD-40A4-8055-BC4D902C499D}">
  <a:tblStyle styleId="{C56389C5-C1AD-40A4-8055-BC4D902C499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4" d="100"/>
          <a:sy n="134" d="100"/>
        </p:scale>
        <p:origin x="948"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b879551765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b87955176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b879551765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b879551765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b5df4af8e1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b5df4af8e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b93270bba7_1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b93270bba7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b4578191b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b4578191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b5df4af8e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b5df4af8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93270bba7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93270bba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b93270bba7_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b93270bba7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b4578191b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b4578191b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ba1787c99f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ba1787c99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b8deb0f19d_2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b8deb0f19d_2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b879551765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b879551765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b4578191b4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b4578191b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b995434982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b99543498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b879551765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b879551765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b5df4af8e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b5df4af8e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hyperlink" Target="http://www.presidency.ucsb.edu/ws/index.php?pid=38884" TargetMode="External"/><Relationship Id="rId3" Type="http://schemas.openxmlformats.org/officeDocument/2006/relationships/hyperlink" Target="http://www.presidency.ucsb.edu/ws/index.php?pid=75568" TargetMode="External"/><Relationship Id="rId7" Type="http://schemas.openxmlformats.org/officeDocument/2006/relationships/hyperlink" Target="http://www.presidency.ucsb.edu/ws/index.php?pid=38883"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hyperlink" Target="http://www.presidency.ucsb.edu/ws/index.php?pid=73051" TargetMode="External"/><Relationship Id="rId5" Type="http://schemas.openxmlformats.org/officeDocument/2006/relationships/hyperlink" Target="http://www.presidency.ucsb.edu/ws/index.php?pid=63676" TargetMode="External"/><Relationship Id="rId4" Type="http://schemas.openxmlformats.org/officeDocument/2006/relationships/hyperlink" Target="http://www.presidency.ucsb.edu/ws/index.php?pid=7557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1603500" y="1332000"/>
            <a:ext cx="5937000" cy="2479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5000" dirty="0"/>
              <a:t>What </a:t>
            </a:r>
            <a:r>
              <a:rPr lang="en" sz="5000" dirty="0" smtClean="0"/>
              <a:t>is the 25</a:t>
            </a:r>
            <a:r>
              <a:rPr lang="en" sz="5000" baseline="30000" dirty="0" smtClean="0"/>
              <a:t>th</a:t>
            </a:r>
            <a:r>
              <a:rPr lang="en" sz="5000" dirty="0" smtClean="0"/>
              <a:t> amendment</a:t>
            </a:r>
            <a:r>
              <a:rPr lang="en" sz="5000" dirty="0" smtClean="0"/>
              <a:t>?</a:t>
            </a:r>
            <a:endParaRPr sz="5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2"/>
          <p:cNvSpPr txBox="1"/>
          <p:nvPr/>
        </p:nvSpPr>
        <p:spPr>
          <a:xfrm>
            <a:off x="2352250" y="3901050"/>
            <a:ext cx="53838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p>
        </p:txBody>
      </p:sp>
      <p:sp>
        <p:nvSpPr>
          <p:cNvPr id="203" name="Google Shape;203;p22"/>
          <p:cNvSpPr txBox="1">
            <a:spLocks noGrp="1"/>
          </p:cNvSpPr>
          <p:nvPr>
            <p:ph type="title"/>
          </p:nvPr>
        </p:nvSpPr>
        <p:spPr>
          <a:xfrm>
            <a:off x="738300" y="508475"/>
            <a:ext cx="7667400" cy="653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President Nixon Leaves Office - August 9, 1974</a:t>
            </a:r>
            <a:endParaRPr/>
          </a:p>
        </p:txBody>
      </p:sp>
      <p:pic>
        <p:nvPicPr>
          <p:cNvPr id="204" name="Google Shape;204;p22"/>
          <p:cNvPicPr preferRelativeResize="0"/>
          <p:nvPr/>
        </p:nvPicPr>
        <p:blipFill rotWithShape="1">
          <a:blip r:embed="rId3">
            <a:alphaModFix/>
          </a:blip>
          <a:srcRect b="4743"/>
          <a:stretch/>
        </p:blipFill>
        <p:spPr>
          <a:xfrm>
            <a:off x="943775" y="1324325"/>
            <a:ext cx="2760675" cy="3289576"/>
          </a:xfrm>
          <a:prstGeom prst="rect">
            <a:avLst/>
          </a:prstGeom>
          <a:noFill/>
          <a:ln>
            <a:noFill/>
          </a:ln>
        </p:spPr>
      </p:pic>
      <p:pic>
        <p:nvPicPr>
          <p:cNvPr id="205" name="Google Shape;205;p22"/>
          <p:cNvPicPr preferRelativeResize="0"/>
          <p:nvPr/>
        </p:nvPicPr>
        <p:blipFill rotWithShape="1">
          <a:blip r:embed="rId4">
            <a:alphaModFix/>
          </a:blip>
          <a:srcRect l="13997" r="9765"/>
          <a:stretch/>
        </p:blipFill>
        <p:spPr>
          <a:xfrm>
            <a:off x="4028250" y="1383825"/>
            <a:ext cx="4296999" cy="31705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23"/>
          <p:cNvPicPr preferRelativeResize="0"/>
          <p:nvPr/>
        </p:nvPicPr>
        <p:blipFill rotWithShape="1">
          <a:blip r:embed="rId3">
            <a:alphaModFix/>
          </a:blip>
          <a:srcRect r="2638"/>
          <a:stretch/>
        </p:blipFill>
        <p:spPr>
          <a:xfrm>
            <a:off x="498900" y="1316900"/>
            <a:ext cx="4254632" cy="3112100"/>
          </a:xfrm>
          <a:prstGeom prst="rect">
            <a:avLst/>
          </a:prstGeom>
          <a:noFill/>
          <a:ln>
            <a:noFill/>
          </a:ln>
        </p:spPr>
      </p:pic>
      <p:sp>
        <p:nvSpPr>
          <p:cNvPr id="211" name="Google Shape;211;p23"/>
          <p:cNvSpPr txBox="1">
            <a:spLocks noGrp="1"/>
          </p:cNvSpPr>
          <p:nvPr>
            <p:ph type="title"/>
          </p:nvPr>
        </p:nvSpPr>
        <p:spPr>
          <a:xfrm>
            <a:off x="498900" y="591400"/>
            <a:ext cx="8146200" cy="58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Gerald Ford Becomes President - August 9, 1974</a:t>
            </a:r>
            <a:endParaRPr/>
          </a:p>
        </p:txBody>
      </p:sp>
      <p:pic>
        <p:nvPicPr>
          <p:cNvPr id="212" name="Google Shape;212;p23"/>
          <p:cNvPicPr preferRelativeResize="0"/>
          <p:nvPr/>
        </p:nvPicPr>
        <p:blipFill rotWithShape="1">
          <a:blip r:embed="rId4">
            <a:alphaModFix/>
          </a:blip>
          <a:srcRect l="19052" r="18909"/>
          <a:stretch/>
        </p:blipFill>
        <p:spPr>
          <a:xfrm>
            <a:off x="4958475" y="1316900"/>
            <a:ext cx="3432409" cy="3112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4"/>
          <p:cNvSpPr txBox="1">
            <a:spLocks noGrp="1"/>
          </p:cNvSpPr>
          <p:nvPr>
            <p:ph type="title"/>
          </p:nvPr>
        </p:nvSpPr>
        <p:spPr>
          <a:xfrm>
            <a:off x="819150" y="587900"/>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a:t>Presidential Disability and Succession - 25th Amendment, </a:t>
            </a:r>
            <a:r>
              <a:rPr lang="en" b="1"/>
              <a:t>Section 3</a:t>
            </a:r>
            <a:endParaRPr sz="4990" b="1"/>
          </a:p>
        </p:txBody>
      </p:sp>
      <p:sp>
        <p:nvSpPr>
          <p:cNvPr id="218" name="Google Shape;218;p24"/>
          <p:cNvSpPr txBox="1"/>
          <p:nvPr/>
        </p:nvSpPr>
        <p:spPr>
          <a:xfrm>
            <a:off x="1087200" y="1740250"/>
            <a:ext cx="6969600" cy="2981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300">
                <a:latin typeface="Calibri"/>
                <a:ea typeface="Calibri"/>
                <a:cs typeface="Calibri"/>
                <a:sym typeface="Calibri"/>
              </a:rPr>
              <a:t>Whenever the President transmits to the President pro tempore of the Senate and the Speaker of the House of Representatives his written declaration that he is unable to discharge the powers and duties of his office, and until he transmits to them a written declaration to the contrary, such powers and duties shall be discharged by the Vice President as Acting President.</a:t>
            </a:r>
            <a:endParaRPr sz="23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graphicFrame>
        <p:nvGraphicFramePr>
          <p:cNvPr id="223" name="Google Shape;223;p25"/>
          <p:cNvGraphicFramePr/>
          <p:nvPr/>
        </p:nvGraphicFramePr>
        <p:xfrm>
          <a:off x="146838" y="88113"/>
          <a:ext cx="3000000" cy="3000000"/>
        </p:xfrm>
        <a:graphic>
          <a:graphicData uri="http://schemas.openxmlformats.org/drawingml/2006/table">
            <a:tbl>
              <a:tblPr>
                <a:noFill/>
                <a:tableStyleId>{C56389C5-C1AD-40A4-8055-BC4D902C499D}</a:tableStyleId>
              </a:tblPr>
              <a:tblGrid>
                <a:gridCol w="1396550">
                  <a:extLst>
                    <a:ext uri="{9D8B030D-6E8A-4147-A177-3AD203B41FA5}">
                      <a16:colId xmlns:a16="http://schemas.microsoft.com/office/drawing/2014/main" val="20000"/>
                    </a:ext>
                  </a:extLst>
                </a:gridCol>
                <a:gridCol w="1524175">
                  <a:extLst>
                    <a:ext uri="{9D8B030D-6E8A-4147-A177-3AD203B41FA5}">
                      <a16:colId xmlns:a16="http://schemas.microsoft.com/office/drawing/2014/main" val="20001"/>
                    </a:ext>
                  </a:extLst>
                </a:gridCol>
                <a:gridCol w="2434750">
                  <a:extLst>
                    <a:ext uri="{9D8B030D-6E8A-4147-A177-3AD203B41FA5}">
                      <a16:colId xmlns:a16="http://schemas.microsoft.com/office/drawing/2014/main" val="20002"/>
                    </a:ext>
                  </a:extLst>
                </a:gridCol>
                <a:gridCol w="724275">
                  <a:extLst>
                    <a:ext uri="{9D8B030D-6E8A-4147-A177-3AD203B41FA5}">
                      <a16:colId xmlns:a16="http://schemas.microsoft.com/office/drawing/2014/main" val="20003"/>
                    </a:ext>
                  </a:extLst>
                </a:gridCol>
                <a:gridCol w="894450">
                  <a:extLst>
                    <a:ext uri="{9D8B030D-6E8A-4147-A177-3AD203B41FA5}">
                      <a16:colId xmlns:a16="http://schemas.microsoft.com/office/drawing/2014/main" val="20004"/>
                    </a:ext>
                  </a:extLst>
                </a:gridCol>
                <a:gridCol w="1876100">
                  <a:extLst>
                    <a:ext uri="{9D8B030D-6E8A-4147-A177-3AD203B41FA5}">
                      <a16:colId xmlns:a16="http://schemas.microsoft.com/office/drawing/2014/main" val="20005"/>
                    </a:ext>
                  </a:extLst>
                </a:gridCol>
              </a:tblGrid>
              <a:tr h="403900">
                <a:tc>
                  <a:txBody>
                    <a:bodyPr/>
                    <a:lstStyle/>
                    <a:p>
                      <a:pPr marL="0" lvl="0" indent="0" algn="ctr" rtl="0">
                        <a:lnSpc>
                          <a:spcPct val="115000"/>
                        </a:lnSpc>
                        <a:spcBef>
                          <a:spcPts val="0"/>
                        </a:spcBef>
                        <a:spcAft>
                          <a:spcPts val="0"/>
                        </a:spcAft>
                        <a:buNone/>
                      </a:pPr>
                      <a:r>
                        <a:rPr lang="en" sz="1200" b="1">
                          <a:latin typeface="Merriweather"/>
                          <a:ea typeface="Merriweather"/>
                          <a:cs typeface="Merriweather"/>
                          <a:sym typeface="Merriweather"/>
                        </a:rPr>
                        <a:t>Date</a:t>
                      </a:r>
                      <a:endParaRPr sz="1200" b="1">
                        <a:latin typeface="Merriweather"/>
                        <a:ea typeface="Merriweather"/>
                        <a:cs typeface="Merriweather"/>
                        <a:sym typeface="Merriweather"/>
                      </a:endParaRPr>
                    </a:p>
                  </a:txBody>
                  <a:tcPr marL="6725" marR="6725" marT="6725" marB="91425" anchor="ctr">
                    <a:solidFill>
                      <a:srgbClr val="D9D9D9"/>
                    </a:solidFill>
                  </a:tcPr>
                </a:tc>
                <a:tc>
                  <a:txBody>
                    <a:bodyPr/>
                    <a:lstStyle/>
                    <a:p>
                      <a:pPr marL="0" lvl="0" indent="0" algn="ctr" rtl="0">
                        <a:lnSpc>
                          <a:spcPct val="115000"/>
                        </a:lnSpc>
                        <a:spcBef>
                          <a:spcPts val="0"/>
                        </a:spcBef>
                        <a:spcAft>
                          <a:spcPts val="0"/>
                        </a:spcAft>
                        <a:buNone/>
                      </a:pPr>
                      <a:r>
                        <a:rPr lang="en" sz="1200" b="1">
                          <a:latin typeface="Merriweather"/>
                          <a:ea typeface="Merriweather"/>
                          <a:cs typeface="Merriweather"/>
                          <a:sym typeface="Merriweather"/>
                        </a:rPr>
                        <a:t>President</a:t>
                      </a:r>
                      <a:endParaRPr sz="1200" b="1">
                        <a:latin typeface="Merriweather"/>
                        <a:ea typeface="Merriweather"/>
                        <a:cs typeface="Merriweather"/>
                        <a:sym typeface="Merriweather"/>
                      </a:endParaRPr>
                    </a:p>
                  </a:txBody>
                  <a:tcPr marL="6725" marR="6725" marT="6725" marB="91425" anchor="ctr">
                    <a:solidFill>
                      <a:srgbClr val="D9D9D9"/>
                    </a:solidFill>
                  </a:tcPr>
                </a:tc>
                <a:tc>
                  <a:txBody>
                    <a:bodyPr/>
                    <a:lstStyle/>
                    <a:p>
                      <a:pPr marL="0" lvl="0" indent="0" algn="ctr" rtl="0">
                        <a:lnSpc>
                          <a:spcPct val="115000"/>
                        </a:lnSpc>
                        <a:spcBef>
                          <a:spcPts val="0"/>
                        </a:spcBef>
                        <a:spcAft>
                          <a:spcPts val="0"/>
                        </a:spcAft>
                        <a:buNone/>
                      </a:pPr>
                      <a:r>
                        <a:rPr lang="en" sz="1200" b="1">
                          <a:latin typeface="Merriweather"/>
                          <a:ea typeface="Merriweather"/>
                          <a:cs typeface="Merriweather"/>
                          <a:sym typeface="Merriweather"/>
                        </a:rPr>
                        <a:t>Vice-President</a:t>
                      </a:r>
                      <a:endParaRPr sz="1200" b="1">
                        <a:latin typeface="Merriweather"/>
                        <a:ea typeface="Merriweather"/>
                        <a:cs typeface="Merriweather"/>
                        <a:sym typeface="Merriweather"/>
                      </a:endParaRPr>
                    </a:p>
                  </a:txBody>
                  <a:tcPr marL="6725" marR="6725" marT="6725" marB="91425" anchor="ctr">
                    <a:solidFill>
                      <a:srgbClr val="D9D9D9"/>
                    </a:solidFill>
                  </a:tcPr>
                </a:tc>
                <a:tc>
                  <a:txBody>
                    <a:bodyPr/>
                    <a:lstStyle/>
                    <a:p>
                      <a:pPr marL="0" lvl="0" indent="0" algn="ctr" rtl="0">
                        <a:lnSpc>
                          <a:spcPct val="115000"/>
                        </a:lnSpc>
                        <a:spcBef>
                          <a:spcPts val="0"/>
                        </a:spcBef>
                        <a:spcAft>
                          <a:spcPts val="0"/>
                        </a:spcAft>
                        <a:buNone/>
                      </a:pPr>
                      <a:r>
                        <a:rPr lang="en" sz="1200" b="1">
                          <a:latin typeface="Merriweather"/>
                          <a:ea typeface="Merriweather"/>
                          <a:cs typeface="Merriweather"/>
                          <a:sym typeface="Merriweather"/>
                        </a:rPr>
                        <a:t>From (EST)</a:t>
                      </a:r>
                      <a:endParaRPr sz="1200" b="1">
                        <a:latin typeface="Merriweather"/>
                        <a:ea typeface="Merriweather"/>
                        <a:cs typeface="Merriweather"/>
                        <a:sym typeface="Merriweather"/>
                      </a:endParaRPr>
                    </a:p>
                  </a:txBody>
                  <a:tcPr marL="6725" marR="6725" marT="6725" marB="91425" anchor="ctr">
                    <a:solidFill>
                      <a:srgbClr val="D9D9D9"/>
                    </a:solidFill>
                  </a:tcPr>
                </a:tc>
                <a:tc>
                  <a:txBody>
                    <a:bodyPr/>
                    <a:lstStyle/>
                    <a:p>
                      <a:pPr marL="0" lvl="0" indent="0" algn="ctr" rtl="0">
                        <a:lnSpc>
                          <a:spcPct val="115000"/>
                        </a:lnSpc>
                        <a:spcBef>
                          <a:spcPts val="0"/>
                        </a:spcBef>
                        <a:spcAft>
                          <a:spcPts val="0"/>
                        </a:spcAft>
                        <a:buNone/>
                      </a:pPr>
                      <a:r>
                        <a:rPr lang="en" sz="1200" b="1">
                          <a:latin typeface="Merriweather"/>
                          <a:ea typeface="Merriweather"/>
                          <a:cs typeface="Merriweather"/>
                          <a:sym typeface="Merriweather"/>
                        </a:rPr>
                        <a:t>To</a:t>
                      </a:r>
                      <a:endParaRPr sz="1200" b="1">
                        <a:latin typeface="Merriweather"/>
                        <a:ea typeface="Merriweather"/>
                        <a:cs typeface="Merriweather"/>
                        <a:sym typeface="Merriweather"/>
                      </a:endParaRPr>
                    </a:p>
                    <a:p>
                      <a:pPr marL="0" lvl="0" indent="0" algn="ctr" rtl="0">
                        <a:lnSpc>
                          <a:spcPct val="115000"/>
                        </a:lnSpc>
                        <a:spcBef>
                          <a:spcPts val="0"/>
                        </a:spcBef>
                        <a:spcAft>
                          <a:spcPts val="0"/>
                        </a:spcAft>
                        <a:buNone/>
                      </a:pPr>
                      <a:r>
                        <a:rPr lang="en" sz="1200" b="1">
                          <a:latin typeface="Merriweather"/>
                          <a:ea typeface="Merriweather"/>
                          <a:cs typeface="Merriweather"/>
                          <a:sym typeface="Merriweather"/>
                        </a:rPr>
                        <a:t>(EST)</a:t>
                      </a:r>
                      <a:endParaRPr sz="1200" b="1">
                        <a:latin typeface="Merriweather"/>
                        <a:ea typeface="Merriweather"/>
                        <a:cs typeface="Merriweather"/>
                        <a:sym typeface="Merriweather"/>
                      </a:endParaRPr>
                    </a:p>
                  </a:txBody>
                  <a:tcPr marL="6725" marR="6725" marT="6725" marB="91425" anchor="ctr">
                    <a:solidFill>
                      <a:srgbClr val="D9D9D9"/>
                    </a:solidFill>
                  </a:tcPr>
                </a:tc>
                <a:tc>
                  <a:txBody>
                    <a:bodyPr/>
                    <a:lstStyle/>
                    <a:p>
                      <a:pPr marL="0" lvl="0" indent="0" algn="ctr" rtl="0">
                        <a:lnSpc>
                          <a:spcPct val="115000"/>
                        </a:lnSpc>
                        <a:spcBef>
                          <a:spcPts val="0"/>
                        </a:spcBef>
                        <a:spcAft>
                          <a:spcPts val="0"/>
                        </a:spcAft>
                        <a:buNone/>
                      </a:pPr>
                      <a:r>
                        <a:rPr lang="en" sz="1200" b="1">
                          <a:latin typeface="Merriweather"/>
                          <a:ea typeface="Merriweather"/>
                          <a:cs typeface="Merriweather"/>
                          <a:sym typeface="Merriweather"/>
                        </a:rPr>
                        <a:t>Reason for Presidential Disability</a:t>
                      </a:r>
                      <a:endParaRPr sz="1200" b="1">
                        <a:latin typeface="Merriweather"/>
                        <a:ea typeface="Merriweather"/>
                        <a:cs typeface="Merriweather"/>
                        <a:sym typeface="Merriweather"/>
                      </a:endParaRPr>
                    </a:p>
                  </a:txBody>
                  <a:tcPr marL="6725" marR="6725" marT="6725" marB="91425" anchor="ctr">
                    <a:solidFill>
                      <a:srgbClr val="D9D9D9"/>
                    </a:solidFill>
                  </a:tcPr>
                </a:tc>
                <a:extLst>
                  <a:ext uri="{0D108BD9-81ED-4DB2-BD59-A6C34878D82A}">
                    <a16:rowId xmlns:a16="http://schemas.microsoft.com/office/drawing/2014/main" val="10000"/>
                  </a:ext>
                </a:extLst>
              </a:tr>
              <a:tr h="236425">
                <a:tc>
                  <a:txBody>
                    <a:bodyPr/>
                    <a:lstStyle/>
                    <a:p>
                      <a:pPr marL="0" lvl="0" indent="0" algn="ctr" rtl="0">
                        <a:lnSpc>
                          <a:spcPct val="115000"/>
                        </a:lnSpc>
                        <a:spcBef>
                          <a:spcPts val="0"/>
                        </a:spcBef>
                        <a:spcAft>
                          <a:spcPts val="0"/>
                        </a:spcAft>
                        <a:buNone/>
                      </a:pPr>
                      <a:r>
                        <a:rPr lang="en" sz="1200">
                          <a:latin typeface="Merriweather"/>
                          <a:ea typeface="Merriweather"/>
                          <a:cs typeface="Merriweather"/>
                          <a:sym typeface="Merriweather"/>
                        </a:rPr>
                        <a:t>21-Jul-07</a:t>
                      </a:r>
                      <a:endParaRPr sz="1200">
                        <a:latin typeface="Merriweather"/>
                        <a:ea typeface="Merriweather"/>
                        <a:cs typeface="Merriweather"/>
                        <a:sym typeface="Merriweather"/>
                      </a:endParaRPr>
                    </a:p>
                  </a:txBody>
                  <a:tcPr marL="6725" marR="6725" marT="6725" marB="91425">
                    <a:solidFill>
                      <a:srgbClr val="A6A6A6"/>
                    </a:solidFill>
                  </a:tcPr>
                </a:tc>
                <a:tc>
                  <a:txBody>
                    <a:bodyPr/>
                    <a:lstStyle/>
                    <a:p>
                      <a:pPr marL="0" lvl="0" indent="0" algn="ctr" rtl="0">
                        <a:lnSpc>
                          <a:spcPct val="115000"/>
                        </a:lnSpc>
                        <a:spcBef>
                          <a:spcPts val="0"/>
                        </a:spcBef>
                        <a:spcAft>
                          <a:spcPts val="0"/>
                        </a:spcAft>
                        <a:buNone/>
                      </a:pPr>
                      <a:r>
                        <a:rPr lang="en" sz="1200">
                          <a:latin typeface="Merriweather"/>
                          <a:ea typeface="Merriweather"/>
                          <a:cs typeface="Merriweather"/>
                          <a:sym typeface="Merriweather"/>
                        </a:rPr>
                        <a:t>George W. Bush</a:t>
                      </a:r>
                      <a:endParaRPr sz="1200">
                        <a:latin typeface="Merriweather"/>
                        <a:ea typeface="Merriweather"/>
                        <a:cs typeface="Merriweather"/>
                        <a:sym typeface="Merriweather"/>
                      </a:endParaRPr>
                    </a:p>
                  </a:txBody>
                  <a:tcPr marL="6725" marR="6725" marT="6725" marB="91425">
                    <a:solidFill>
                      <a:srgbClr val="A6A6A6"/>
                    </a:solidFill>
                  </a:tcPr>
                </a:tc>
                <a:tc>
                  <a:txBody>
                    <a:bodyPr/>
                    <a:lstStyle/>
                    <a:p>
                      <a:pPr marL="0" lvl="0" indent="0" algn="ctr" rtl="0">
                        <a:lnSpc>
                          <a:spcPct val="115000"/>
                        </a:lnSpc>
                        <a:spcBef>
                          <a:spcPts val="0"/>
                        </a:spcBef>
                        <a:spcAft>
                          <a:spcPts val="0"/>
                        </a:spcAft>
                        <a:buNone/>
                      </a:pPr>
                      <a:r>
                        <a:rPr lang="en" sz="1200">
                          <a:latin typeface="Merriweather"/>
                          <a:ea typeface="Merriweather"/>
                          <a:cs typeface="Merriweather"/>
                          <a:sym typeface="Merriweather"/>
                        </a:rPr>
                        <a:t>Richard B. Cheney</a:t>
                      </a:r>
                      <a:endParaRPr sz="1200">
                        <a:latin typeface="Merriweather"/>
                        <a:ea typeface="Merriweather"/>
                        <a:cs typeface="Merriweather"/>
                        <a:sym typeface="Merriweather"/>
                      </a:endParaRPr>
                    </a:p>
                  </a:txBody>
                  <a:tcPr marL="6725" marR="6725" marT="6725" marB="91425">
                    <a:solidFill>
                      <a:srgbClr val="A6A6A6"/>
                    </a:solidFill>
                  </a:tcPr>
                </a:tc>
                <a:tc>
                  <a:txBody>
                    <a:bodyPr/>
                    <a:lstStyle/>
                    <a:p>
                      <a:pPr marL="0" lvl="0" indent="0" algn="ctr" rtl="0">
                        <a:lnSpc>
                          <a:spcPct val="115000"/>
                        </a:lnSpc>
                        <a:spcBef>
                          <a:spcPts val="0"/>
                        </a:spcBef>
                        <a:spcAft>
                          <a:spcPts val="0"/>
                        </a:spcAft>
                        <a:buNone/>
                      </a:pPr>
                      <a:r>
                        <a:rPr lang="en" sz="1200">
                          <a:latin typeface="Merriweather"/>
                          <a:ea typeface="Merriweather"/>
                          <a:cs typeface="Merriweather"/>
                          <a:sym typeface="Merriweather"/>
                        </a:rPr>
                        <a:t>7:16AM</a:t>
                      </a:r>
                      <a:endParaRPr sz="1200">
                        <a:latin typeface="Merriweather"/>
                        <a:ea typeface="Merriweather"/>
                        <a:cs typeface="Merriweather"/>
                        <a:sym typeface="Merriweather"/>
                      </a:endParaRPr>
                    </a:p>
                  </a:txBody>
                  <a:tcPr marL="6725" marR="6725" marT="6725" marB="91425">
                    <a:solidFill>
                      <a:srgbClr val="A6A6A6"/>
                    </a:solidFill>
                  </a:tcPr>
                </a:tc>
                <a:tc>
                  <a:txBody>
                    <a:bodyPr/>
                    <a:lstStyle/>
                    <a:p>
                      <a:pPr marL="0" lvl="0" indent="0" algn="ctr" rtl="0">
                        <a:lnSpc>
                          <a:spcPct val="115000"/>
                        </a:lnSpc>
                        <a:spcBef>
                          <a:spcPts val="0"/>
                        </a:spcBef>
                        <a:spcAft>
                          <a:spcPts val="0"/>
                        </a:spcAft>
                        <a:buNone/>
                      </a:pPr>
                      <a:r>
                        <a:rPr lang="en" sz="1200">
                          <a:latin typeface="Merriweather"/>
                          <a:ea typeface="Merriweather"/>
                          <a:cs typeface="Merriweather"/>
                          <a:sym typeface="Merriweather"/>
                        </a:rPr>
                        <a:t>9:21AM</a:t>
                      </a:r>
                      <a:endParaRPr sz="1200">
                        <a:latin typeface="Merriweather"/>
                        <a:ea typeface="Merriweather"/>
                        <a:cs typeface="Merriweather"/>
                        <a:sym typeface="Merriweather"/>
                      </a:endParaRPr>
                    </a:p>
                  </a:txBody>
                  <a:tcPr marL="6725" marR="6725" marT="6725" marB="91425">
                    <a:solidFill>
                      <a:srgbClr val="A6A6A6"/>
                    </a:solidFill>
                  </a:tcPr>
                </a:tc>
                <a:tc>
                  <a:txBody>
                    <a:bodyPr/>
                    <a:lstStyle/>
                    <a:p>
                      <a:pPr marL="0" lvl="0" indent="0" algn="l" rtl="0">
                        <a:lnSpc>
                          <a:spcPct val="115000"/>
                        </a:lnSpc>
                        <a:spcBef>
                          <a:spcPts val="0"/>
                        </a:spcBef>
                        <a:spcAft>
                          <a:spcPts val="0"/>
                        </a:spcAft>
                        <a:buNone/>
                      </a:pPr>
                      <a:r>
                        <a:rPr lang="en" sz="1200">
                          <a:latin typeface="Merriweather"/>
                          <a:ea typeface="Merriweather"/>
                          <a:cs typeface="Merriweather"/>
                          <a:sym typeface="Merriweather"/>
                        </a:rPr>
                        <a:t>Colonoscopy</a:t>
                      </a:r>
                      <a:endParaRPr sz="1200">
                        <a:latin typeface="Merriweather"/>
                        <a:ea typeface="Merriweather"/>
                        <a:cs typeface="Merriweather"/>
                        <a:sym typeface="Merriweather"/>
                      </a:endParaRPr>
                    </a:p>
                  </a:txBody>
                  <a:tcPr marL="6725" marR="6725" marT="6725" marB="91425">
                    <a:solidFill>
                      <a:srgbClr val="A6A6A6"/>
                    </a:solidFill>
                  </a:tcPr>
                </a:tc>
                <a:extLst>
                  <a:ext uri="{0D108BD9-81ED-4DB2-BD59-A6C34878D82A}">
                    <a16:rowId xmlns:a16="http://schemas.microsoft.com/office/drawing/2014/main" val="10001"/>
                  </a:ext>
                </a:extLst>
              </a:tr>
              <a:tr h="405725">
                <a:tc gridSpan="2">
                  <a:txBody>
                    <a:bodyPr/>
                    <a:lstStyle/>
                    <a:p>
                      <a:pPr marL="0" lvl="0" indent="0" algn="ctr" rtl="0">
                        <a:lnSpc>
                          <a:spcPct val="115000"/>
                        </a:lnSpc>
                        <a:spcBef>
                          <a:spcPts val="0"/>
                        </a:spcBef>
                        <a:spcAft>
                          <a:spcPts val="0"/>
                        </a:spcAft>
                        <a:buNone/>
                      </a:pPr>
                      <a:endParaRPr sz="1200" b="1">
                        <a:latin typeface="Merriweather"/>
                        <a:ea typeface="Merriweather"/>
                        <a:cs typeface="Merriweather"/>
                        <a:sym typeface="Merriweather"/>
                      </a:endParaRPr>
                    </a:p>
                    <a:p>
                      <a:pPr marL="0" lvl="0" indent="0" algn="ctr" rtl="0">
                        <a:lnSpc>
                          <a:spcPct val="115000"/>
                        </a:lnSpc>
                        <a:spcBef>
                          <a:spcPts val="0"/>
                        </a:spcBef>
                        <a:spcAft>
                          <a:spcPts val="0"/>
                        </a:spcAft>
                        <a:buNone/>
                      </a:pPr>
                      <a:r>
                        <a:rPr lang="en" sz="1200" b="1">
                          <a:latin typeface="Merriweather"/>
                          <a:ea typeface="Merriweather"/>
                          <a:cs typeface="Merriweather"/>
                          <a:sym typeface="Merriweather"/>
                        </a:rPr>
                        <a:t>Discharge Letter:</a:t>
                      </a:r>
                      <a:endParaRPr sz="1200" b="1">
                        <a:latin typeface="Merriweather"/>
                        <a:ea typeface="Merriweather"/>
                        <a:cs typeface="Merriweather"/>
                        <a:sym typeface="Merriweather"/>
                      </a:endParaRPr>
                    </a:p>
                  </a:txBody>
                  <a:tcPr marL="6725" marR="6725" marT="6725" marB="91425"/>
                </a:tc>
                <a:tc hMerge="1">
                  <a:txBody>
                    <a:bodyPr/>
                    <a:lstStyle/>
                    <a:p>
                      <a:endParaRPr lang="en-US"/>
                    </a:p>
                  </a:txBody>
                  <a:tcPr/>
                </a:tc>
                <a:tc gridSpan="4">
                  <a:txBody>
                    <a:bodyPr/>
                    <a:lstStyle/>
                    <a:p>
                      <a:pPr marL="0" lvl="0" indent="0" algn="l" rtl="0">
                        <a:lnSpc>
                          <a:spcPct val="115000"/>
                        </a:lnSpc>
                        <a:spcBef>
                          <a:spcPts val="0"/>
                        </a:spcBef>
                        <a:spcAft>
                          <a:spcPts val="0"/>
                        </a:spcAft>
                        <a:buNone/>
                      </a:pPr>
                      <a:r>
                        <a:rPr lang="en" sz="1200" u="sng">
                          <a:solidFill>
                            <a:schemeClr val="hlink"/>
                          </a:solidFill>
                          <a:latin typeface="Merriweather"/>
                          <a:ea typeface="Merriweather"/>
                          <a:cs typeface="Merriweather"/>
                          <a:sym typeface="Merriweather"/>
                          <a:hlinkClick r:id="rId3"/>
                        </a:rPr>
                        <a:t>Letter to Congressional Leaders on the Temporary Transfer of the Powers and Duties of President of the United States</a:t>
                      </a:r>
                      <a:endParaRPr sz="1200" u="sng">
                        <a:solidFill>
                          <a:schemeClr val="hlink"/>
                        </a:solidFill>
                        <a:latin typeface="Merriweather"/>
                        <a:ea typeface="Merriweather"/>
                        <a:cs typeface="Merriweather"/>
                        <a:sym typeface="Merriweather"/>
                      </a:endParaRPr>
                    </a:p>
                  </a:txBody>
                  <a:tcPr marL="6725" marR="6725" marT="6725" marB="91425"/>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05725">
                <a:tc gridSpan="2">
                  <a:txBody>
                    <a:bodyPr/>
                    <a:lstStyle/>
                    <a:p>
                      <a:pPr marL="0" lvl="0" indent="0" algn="ctr" rtl="0">
                        <a:lnSpc>
                          <a:spcPct val="115000"/>
                        </a:lnSpc>
                        <a:spcBef>
                          <a:spcPts val="0"/>
                        </a:spcBef>
                        <a:spcAft>
                          <a:spcPts val="0"/>
                        </a:spcAft>
                        <a:buNone/>
                      </a:pPr>
                      <a:r>
                        <a:rPr lang="en" sz="1200">
                          <a:latin typeface="Merriweather"/>
                          <a:ea typeface="Merriweather"/>
                          <a:cs typeface="Merriweather"/>
                          <a:sym typeface="Merriweather"/>
                        </a:rPr>
                        <a:t>   </a:t>
                      </a:r>
                      <a:endParaRPr sz="1200">
                        <a:latin typeface="Merriweather"/>
                        <a:ea typeface="Merriweather"/>
                        <a:cs typeface="Merriweather"/>
                        <a:sym typeface="Merriweather"/>
                      </a:endParaRPr>
                    </a:p>
                    <a:p>
                      <a:pPr marL="0" lvl="0" indent="0" algn="ctr" rtl="0">
                        <a:lnSpc>
                          <a:spcPct val="115000"/>
                        </a:lnSpc>
                        <a:spcBef>
                          <a:spcPts val="0"/>
                        </a:spcBef>
                        <a:spcAft>
                          <a:spcPts val="0"/>
                        </a:spcAft>
                        <a:buNone/>
                      </a:pPr>
                      <a:r>
                        <a:rPr lang="en" sz="1200" b="1">
                          <a:latin typeface="Merriweather"/>
                          <a:ea typeface="Merriweather"/>
                          <a:cs typeface="Merriweather"/>
                          <a:sym typeface="Merriweather"/>
                        </a:rPr>
                        <a:t>    Resumption Letter:</a:t>
                      </a:r>
                      <a:endParaRPr sz="1200" b="1">
                        <a:latin typeface="Merriweather"/>
                        <a:ea typeface="Merriweather"/>
                        <a:cs typeface="Merriweather"/>
                        <a:sym typeface="Merriweather"/>
                      </a:endParaRPr>
                    </a:p>
                  </a:txBody>
                  <a:tcPr marL="6725" marR="6725" marT="6725" marB="91425"/>
                </a:tc>
                <a:tc hMerge="1">
                  <a:txBody>
                    <a:bodyPr/>
                    <a:lstStyle/>
                    <a:p>
                      <a:endParaRPr lang="en-US"/>
                    </a:p>
                  </a:txBody>
                  <a:tcPr/>
                </a:tc>
                <a:tc gridSpan="4">
                  <a:txBody>
                    <a:bodyPr/>
                    <a:lstStyle/>
                    <a:p>
                      <a:pPr marL="0" lvl="0" indent="0" algn="l" rtl="0">
                        <a:lnSpc>
                          <a:spcPct val="115000"/>
                        </a:lnSpc>
                        <a:spcBef>
                          <a:spcPts val="0"/>
                        </a:spcBef>
                        <a:spcAft>
                          <a:spcPts val="0"/>
                        </a:spcAft>
                        <a:buNone/>
                      </a:pPr>
                      <a:r>
                        <a:rPr lang="en" sz="1200" u="sng">
                          <a:solidFill>
                            <a:schemeClr val="hlink"/>
                          </a:solidFill>
                          <a:latin typeface="Merriweather"/>
                          <a:ea typeface="Merriweather"/>
                          <a:cs typeface="Merriweather"/>
                          <a:sym typeface="Merriweather"/>
                          <a:hlinkClick r:id="rId4"/>
                        </a:rPr>
                        <a:t>Letter to Congressional Leaders on Resuming the Powers and Duties of President of the United States</a:t>
                      </a:r>
                      <a:endParaRPr sz="1200" u="sng">
                        <a:solidFill>
                          <a:schemeClr val="hlink"/>
                        </a:solidFill>
                        <a:latin typeface="Merriweather"/>
                        <a:ea typeface="Merriweather"/>
                        <a:cs typeface="Merriweather"/>
                        <a:sym typeface="Merriweather"/>
                      </a:endParaRPr>
                    </a:p>
                  </a:txBody>
                  <a:tcPr marL="6725" marR="6725" marT="6725" marB="91425"/>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36425">
                <a:tc>
                  <a:txBody>
                    <a:bodyPr/>
                    <a:lstStyle/>
                    <a:p>
                      <a:pPr marL="0" lvl="0" indent="0" algn="ctr" rtl="0">
                        <a:lnSpc>
                          <a:spcPct val="115000"/>
                        </a:lnSpc>
                        <a:spcBef>
                          <a:spcPts val="0"/>
                        </a:spcBef>
                        <a:spcAft>
                          <a:spcPts val="0"/>
                        </a:spcAft>
                        <a:buNone/>
                      </a:pPr>
                      <a:r>
                        <a:rPr lang="en" sz="1200">
                          <a:latin typeface="Merriweather"/>
                          <a:ea typeface="Merriweather"/>
                          <a:cs typeface="Merriweather"/>
                          <a:sym typeface="Merriweather"/>
                        </a:rPr>
                        <a:t>29-Jun-02</a:t>
                      </a:r>
                      <a:endParaRPr sz="1200">
                        <a:latin typeface="Merriweather"/>
                        <a:ea typeface="Merriweather"/>
                        <a:cs typeface="Merriweather"/>
                        <a:sym typeface="Merriweather"/>
                      </a:endParaRPr>
                    </a:p>
                  </a:txBody>
                  <a:tcPr marL="6725" marR="6725" marT="6725" marB="91425">
                    <a:solidFill>
                      <a:srgbClr val="A6A6A6"/>
                    </a:solidFill>
                  </a:tcPr>
                </a:tc>
                <a:tc>
                  <a:txBody>
                    <a:bodyPr/>
                    <a:lstStyle/>
                    <a:p>
                      <a:pPr marL="0" lvl="0" indent="0" algn="ctr" rtl="0">
                        <a:lnSpc>
                          <a:spcPct val="115000"/>
                        </a:lnSpc>
                        <a:spcBef>
                          <a:spcPts val="0"/>
                        </a:spcBef>
                        <a:spcAft>
                          <a:spcPts val="0"/>
                        </a:spcAft>
                        <a:buNone/>
                      </a:pPr>
                      <a:r>
                        <a:rPr lang="en" sz="1200">
                          <a:latin typeface="Merriweather"/>
                          <a:ea typeface="Merriweather"/>
                          <a:cs typeface="Merriweather"/>
                          <a:sym typeface="Merriweather"/>
                        </a:rPr>
                        <a:t>George W. Bush</a:t>
                      </a:r>
                      <a:endParaRPr sz="1200">
                        <a:latin typeface="Merriweather"/>
                        <a:ea typeface="Merriweather"/>
                        <a:cs typeface="Merriweather"/>
                        <a:sym typeface="Merriweather"/>
                      </a:endParaRPr>
                    </a:p>
                  </a:txBody>
                  <a:tcPr marL="6725" marR="6725" marT="6725" marB="91425">
                    <a:solidFill>
                      <a:srgbClr val="A6A6A6"/>
                    </a:solidFill>
                  </a:tcPr>
                </a:tc>
                <a:tc>
                  <a:txBody>
                    <a:bodyPr/>
                    <a:lstStyle/>
                    <a:p>
                      <a:pPr marL="0" lvl="0" indent="0" algn="ctr" rtl="0">
                        <a:lnSpc>
                          <a:spcPct val="115000"/>
                        </a:lnSpc>
                        <a:spcBef>
                          <a:spcPts val="0"/>
                        </a:spcBef>
                        <a:spcAft>
                          <a:spcPts val="0"/>
                        </a:spcAft>
                        <a:buNone/>
                      </a:pPr>
                      <a:r>
                        <a:rPr lang="en" sz="1200">
                          <a:latin typeface="Merriweather"/>
                          <a:ea typeface="Merriweather"/>
                          <a:cs typeface="Merriweather"/>
                          <a:sym typeface="Merriweather"/>
                        </a:rPr>
                        <a:t>Richard B. Cheney</a:t>
                      </a:r>
                      <a:endParaRPr sz="1200">
                        <a:latin typeface="Merriweather"/>
                        <a:ea typeface="Merriweather"/>
                        <a:cs typeface="Merriweather"/>
                        <a:sym typeface="Merriweather"/>
                      </a:endParaRPr>
                    </a:p>
                  </a:txBody>
                  <a:tcPr marL="6725" marR="6725" marT="6725" marB="91425">
                    <a:solidFill>
                      <a:srgbClr val="A6A6A6"/>
                    </a:solidFill>
                  </a:tcPr>
                </a:tc>
                <a:tc>
                  <a:txBody>
                    <a:bodyPr/>
                    <a:lstStyle/>
                    <a:p>
                      <a:pPr marL="0" lvl="0" indent="0" algn="ctr" rtl="0">
                        <a:lnSpc>
                          <a:spcPct val="115000"/>
                        </a:lnSpc>
                        <a:spcBef>
                          <a:spcPts val="0"/>
                        </a:spcBef>
                        <a:spcAft>
                          <a:spcPts val="0"/>
                        </a:spcAft>
                        <a:buNone/>
                      </a:pPr>
                      <a:r>
                        <a:rPr lang="en" sz="1200">
                          <a:latin typeface="Merriweather"/>
                          <a:ea typeface="Merriweather"/>
                          <a:cs typeface="Merriweather"/>
                          <a:sym typeface="Merriweather"/>
                        </a:rPr>
                        <a:t>7:09AM</a:t>
                      </a:r>
                      <a:endParaRPr sz="1200">
                        <a:latin typeface="Merriweather"/>
                        <a:ea typeface="Merriweather"/>
                        <a:cs typeface="Merriweather"/>
                        <a:sym typeface="Merriweather"/>
                      </a:endParaRPr>
                    </a:p>
                  </a:txBody>
                  <a:tcPr marL="6725" marR="6725" marT="6725" marB="91425">
                    <a:solidFill>
                      <a:srgbClr val="A6A6A6"/>
                    </a:solidFill>
                  </a:tcPr>
                </a:tc>
                <a:tc>
                  <a:txBody>
                    <a:bodyPr/>
                    <a:lstStyle/>
                    <a:p>
                      <a:pPr marL="0" lvl="0" indent="0" algn="ctr" rtl="0">
                        <a:lnSpc>
                          <a:spcPct val="115000"/>
                        </a:lnSpc>
                        <a:spcBef>
                          <a:spcPts val="0"/>
                        </a:spcBef>
                        <a:spcAft>
                          <a:spcPts val="0"/>
                        </a:spcAft>
                        <a:buNone/>
                      </a:pPr>
                      <a:r>
                        <a:rPr lang="en" sz="1200">
                          <a:latin typeface="Merriweather"/>
                          <a:ea typeface="Merriweather"/>
                          <a:cs typeface="Merriweather"/>
                          <a:sym typeface="Merriweather"/>
                        </a:rPr>
                        <a:t>9:24AM</a:t>
                      </a:r>
                      <a:endParaRPr sz="1200">
                        <a:latin typeface="Merriweather"/>
                        <a:ea typeface="Merriweather"/>
                        <a:cs typeface="Merriweather"/>
                        <a:sym typeface="Merriweather"/>
                      </a:endParaRPr>
                    </a:p>
                  </a:txBody>
                  <a:tcPr marL="6725" marR="6725" marT="6725" marB="91425">
                    <a:solidFill>
                      <a:srgbClr val="A6A6A6"/>
                    </a:solidFill>
                  </a:tcPr>
                </a:tc>
                <a:tc>
                  <a:txBody>
                    <a:bodyPr/>
                    <a:lstStyle/>
                    <a:p>
                      <a:pPr marL="0" lvl="0" indent="0" algn="l" rtl="0">
                        <a:lnSpc>
                          <a:spcPct val="115000"/>
                        </a:lnSpc>
                        <a:spcBef>
                          <a:spcPts val="0"/>
                        </a:spcBef>
                        <a:spcAft>
                          <a:spcPts val="0"/>
                        </a:spcAft>
                        <a:buNone/>
                      </a:pPr>
                      <a:r>
                        <a:rPr lang="en" sz="1200">
                          <a:latin typeface="Merriweather"/>
                          <a:ea typeface="Merriweather"/>
                          <a:cs typeface="Merriweather"/>
                          <a:sym typeface="Merriweather"/>
                        </a:rPr>
                        <a:t>Colonoscopy</a:t>
                      </a:r>
                      <a:endParaRPr sz="1200">
                        <a:latin typeface="Merriweather"/>
                        <a:ea typeface="Merriweather"/>
                        <a:cs typeface="Merriweather"/>
                        <a:sym typeface="Merriweather"/>
                      </a:endParaRPr>
                    </a:p>
                  </a:txBody>
                  <a:tcPr marL="6725" marR="6725" marT="6725" marB="91425">
                    <a:solidFill>
                      <a:srgbClr val="A6A6A6"/>
                    </a:solidFill>
                  </a:tcPr>
                </a:tc>
                <a:extLst>
                  <a:ext uri="{0D108BD9-81ED-4DB2-BD59-A6C34878D82A}">
                    <a16:rowId xmlns:a16="http://schemas.microsoft.com/office/drawing/2014/main" val="10004"/>
                  </a:ext>
                </a:extLst>
              </a:tr>
              <a:tr h="405725">
                <a:tc gridSpan="2">
                  <a:txBody>
                    <a:bodyPr/>
                    <a:lstStyle/>
                    <a:p>
                      <a:pPr marL="0" lvl="0" indent="0" algn="l" rtl="0">
                        <a:lnSpc>
                          <a:spcPct val="115000"/>
                        </a:lnSpc>
                        <a:spcBef>
                          <a:spcPts val="0"/>
                        </a:spcBef>
                        <a:spcAft>
                          <a:spcPts val="0"/>
                        </a:spcAft>
                        <a:buNone/>
                      </a:pPr>
                      <a:endParaRPr sz="1200">
                        <a:latin typeface="Merriweather"/>
                        <a:ea typeface="Merriweather"/>
                        <a:cs typeface="Merriweather"/>
                        <a:sym typeface="Merriweather"/>
                      </a:endParaRPr>
                    </a:p>
                    <a:p>
                      <a:pPr marL="0" lvl="0" indent="0" algn="ctr" rtl="0">
                        <a:lnSpc>
                          <a:spcPct val="115000"/>
                        </a:lnSpc>
                        <a:spcBef>
                          <a:spcPts val="0"/>
                        </a:spcBef>
                        <a:spcAft>
                          <a:spcPts val="0"/>
                        </a:spcAft>
                        <a:buNone/>
                      </a:pPr>
                      <a:r>
                        <a:rPr lang="en" sz="1200" b="1">
                          <a:latin typeface="Merriweather"/>
                          <a:ea typeface="Merriweather"/>
                          <a:cs typeface="Merriweather"/>
                          <a:sym typeface="Merriweather"/>
                        </a:rPr>
                        <a:t>Discharge Letter:</a:t>
                      </a:r>
                      <a:endParaRPr sz="1200" b="1">
                        <a:latin typeface="Merriweather"/>
                        <a:ea typeface="Merriweather"/>
                        <a:cs typeface="Merriweather"/>
                        <a:sym typeface="Merriweather"/>
                      </a:endParaRPr>
                    </a:p>
                  </a:txBody>
                  <a:tcPr marL="6725" marR="6725" marT="6725" marB="91425"/>
                </a:tc>
                <a:tc hMerge="1">
                  <a:txBody>
                    <a:bodyPr/>
                    <a:lstStyle/>
                    <a:p>
                      <a:endParaRPr lang="en-US"/>
                    </a:p>
                  </a:txBody>
                  <a:tcPr/>
                </a:tc>
                <a:tc gridSpan="4">
                  <a:txBody>
                    <a:bodyPr/>
                    <a:lstStyle/>
                    <a:p>
                      <a:pPr marL="0" lvl="0" indent="0" algn="l" rtl="0">
                        <a:lnSpc>
                          <a:spcPct val="115000"/>
                        </a:lnSpc>
                        <a:spcBef>
                          <a:spcPts val="0"/>
                        </a:spcBef>
                        <a:spcAft>
                          <a:spcPts val="0"/>
                        </a:spcAft>
                        <a:buNone/>
                      </a:pPr>
                      <a:r>
                        <a:rPr lang="en" sz="1200" u="sng">
                          <a:solidFill>
                            <a:schemeClr val="hlink"/>
                          </a:solidFill>
                          <a:latin typeface="Merriweather"/>
                          <a:ea typeface="Merriweather"/>
                          <a:cs typeface="Merriweather"/>
                          <a:sym typeface="Merriweather"/>
                          <a:hlinkClick r:id="rId5"/>
                        </a:rPr>
                        <a:t>Letter to Congressional Leaders on the Temporary Transfer of the Powers and Duties of President of the United States</a:t>
                      </a:r>
                      <a:endParaRPr sz="1200" u="sng">
                        <a:solidFill>
                          <a:schemeClr val="hlink"/>
                        </a:solidFill>
                        <a:latin typeface="Merriweather"/>
                        <a:ea typeface="Merriweather"/>
                        <a:cs typeface="Merriweather"/>
                        <a:sym typeface="Merriweather"/>
                      </a:endParaRPr>
                    </a:p>
                  </a:txBody>
                  <a:tcPr marL="6725" marR="6725" marT="6725" marB="91425"/>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05725">
                <a:tc gridSpan="2">
                  <a:txBody>
                    <a:bodyPr/>
                    <a:lstStyle/>
                    <a:p>
                      <a:pPr marL="0" lvl="0" indent="0" algn="ctr" rtl="0">
                        <a:lnSpc>
                          <a:spcPct val="115000"/>
                        </a:lnSpc>
                        <a:spcBef>
                          <a:spcPts val="0"/>
                        </a:spcBef>
                        <a:spcAft>
                          <a:spcPts val="0"/>
                        </a:spcAft>
                        <a:buNone/>
                      </a:pPr>
                      <a:r>
                        <a:rPr lang="en" sz="1200">
                          <a:latin typeface="Merriweather"/>
                          <a:ea typeface="Merriweather"/>
                          <a:cs typeface="Merriweather"/>
                          <a:sym typeface="Merriweather"/>
                        </a:rPr>
                        <a:t>   </a:t>
                      </a:r>
                      <a:endParaRPr sz="1200">
                        <a:latin typeface="Merriweather"/>
                        <a:ea typeface="Merriweather"/>
                        <a:cs typeface="Merriweather"/>
                        <a:sym typeface="Merriweather"/>
                      </a:endParaRPr>
                    </a:p>
                    <a:p>
                      <a:pPr marL="0" lvl="0" indent="0" algn="ctr" rtl="0">
                        <a:lnSpc>
                          <a:spcPct val="115000"/>
                        </a:lnSpc>
                        <a:spcBef>
                          <a:spcPts val="0"/>
                        </a:spcBef>
                        <a:spcAft>
                          <a:spcPts val="0"/>
                        </a:spcAft>
                        <a:buNone/>
                      </a:pPr>
                      <a:r>
                        <a:rPr lang="en" sz="1200" b="1">
                          <a:latin typeface="Merriweather"/>
                          <a:ea typeface="Merriweather"/>
                          <a:cs typeface="Merriweather"/>
                          <a:sym typeface="Merriweather"/>
                        </a:rPr>
                        <a:t>    Resumption Letter:</a:t>
                      </a:r>
                      <a:endParaRPr sz="1200" b="1">
                        <a:latin typeface="Merriweather"/>
                        <a:ea typeface="Merriweather"/>
                        <a:cs typeface="Merriweather"/>
                        <a:sym typeface="Merriweather"/>
                      </a:endParaRPr>
                    </a:p>
                  </a:txBody>
                  <a:tcPr marL="6725" marR="6725" marT="6725" marB="91425"/>
                </a:tc>
                <a:tc hMerge="1">
                  <a:txBody>
                    <a:bodyPr/>
                    <a:lstStyle/>
                    <a:p>
                      <a:endParaRPr lang="en-US"/>
                    </a:p>
                  </a:txBody>
                  <a:tcPr/>
                </a:tc>
                <a:tc gridSpan="4">
                  <a:txBody>
                    <a:bodyPr/>
                    <a:lstStyle/>
                    <a:p>
                      <a:pPr marL="0" lvl="0" indent="0" algn="l" rtl="0">
                        <a:lnSpc>
                          <a:spcPct val="115000"/>
                        </a:lnSpc>
                        <a:spcBef>
                          <a:spcPts val="0"/>
                        </a:spcBef>
                        <a:spcAft>
                          <a:spcPts val="0"/>
                        </a:spcAft>
                        <a:buNone/>
                      </a:pPr>
                      <a:r>
                        <a:rPr lang="en" sz="1200" u="sng">
                          <a:solidFill>
                            <a:schemeClr val="hlink"/>
                          </a:solidFill>
                          <a:latin typeface="Merriweather"/>
                          <a:ea typeface="Merriweather"/>
                          <a:cs typeface="Merriweather"/>
                          <a:sym typeface="Merriweather"/>
                          <a:hlinkClick r:id="rId6"/>
                        </a:rPr>
                        <a:t>Letter to Congressional Leaders on Resuming the Powers and Duties of President of the United States</a:t>
                      </a:r>
                      <a:endParaRPr sz="1200" u="sng">
                        <a:solidFill>
                          <a:schemeClr val="hlink"/>
                        </a:solidFill>
                        <a:latin typeface="Merriweather"/>
                        <a:ea typeface="Merriweather"/>
                        <a:cs typeface="Merriweather"/>
                        <a:sym typeface="Merriweather"/>
                      </a:endParaRPr>
                    </a:p>
                  </a:txBody>
                  <a:tcPr marL="6725" marR="6725" marT="6725" marB="91425"/>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12025">
                <a:tc>
                  <a:txBody>
                    <a:bodyPr/>
                    <a:lstStyle/>
                    <a:p>
                      <a:pPr marL="0" lvl="0" indent="0" algn="ctr" rtl="0">
                        <a:lnSpc>
                          <a:spcPct val="115000"/>
                        </a:lnSpc>
                        <a:spcBef>
                          <a:spcPts val="0"/>
                        </a:spcBef>
                        <a:spcAft>
                          <a:spcPts val="0"/>
                        </a:spcAft>
                        <a:buNone/>
                      </a:pPr>
                      <a:r>
                        <a:rPr lang="en" sz="1200">
                          <a:latin typeface="Merriweather"/>
                          <a:ea typeface="Merriweather"/>
                          <a:cs typeface="Merriweather"/>
                          <a:sym typeface="Merriweather"/>
                        </a:rPr>
                        <a:t>13-Jul-85</a:t>
                      </a:r>
                      <a:endParaRPr sz="1200">
                        <a:latin typeface="Merriweather"/>
                        <a:ea typeface="Merriweather"/>
                        <a:cs typeface="Merriweather"/>
                        <a:sym typeface="Merriweather"/>
                      </a:endParaRPr>
                    </a:p>
                  </a:txBody>
                  <a:tcPr marL="6725" marR="6725" marT="6725" marB="91425">
                    <a:solidFill>
                      <a:srgbClr val="A6A6A6"/>
                    </a:solidFill>
                  </a:tcPr>
                </a:tc>
                <a:tc>
                  <a:txBody>
                    <a:bodyPr/>
                    <a:lstStyle/>
                    <a:p>
                      <a:pPr marL="0" lvl="0" indent="0" algn="ctr" rtl="0">
                        <a:lnSpc>
                          <a:spcPct val="115000"/>
                        </a:lnSpc>
                        <a:spcBef>
                          <a:spcPts val="0"/>
                        </a:spcBef>
                        <a:spcAft>
                          <a:spcPts val="0"/>
                        </a:spcAft>
                        <a:buNone/>
                      </a:pPr>
                      <a:r>
                        <a:rPr lang="en" sz="1200">
                          <a:latin typeface="Merriweather"/>
                          <a:ea typeface="Merriweather"/>
                          <a:cs typeface="Merriweather"/>
                          <a:sym typeface="Merriweather"/>
                        </a:rPr>
                        <a:t>Ronald Reagan</a:t>
                      </a:r>
                      <a:endParaRPr sz="1200">
                        <a:latin typeface="Merriweather"/>
                        <a:ea typeface="Merriweather"/>
                        <a:cs typeface="Merriweather"/>
                        <a:sym typeface="Merriweather"/>
                      </a:endParaRPr>
                    </a:p>
                  </a:txBody>
                  <a:tcPr marL="6725" marR="6725" marT="6725" marB="91425">
                    <a:solidFill>
                      <a:srgbClr val="A6A6A6"/>
                    </a:solidFill>
                  </a:tcPr>
                </a:tc>
                <a:tc>
                  <a:txBody>
                    <a:bodyPr/>
                    <a:lstStyle/>
                    <a:p>
                      <a:pPr marL="0" lvl="0" indent="0" algn="ctr" rtl="0">
                        <a:lnSpc>
                          <a:spcPct val="115000"/>
                        </a:lnSpc>
                        <a:spcBef>
                          <a:spcPts val="0"/>
                        </a:spcBef>
                        <a:spcAft>
                          <a:spcPts val="0"/>
                        </a:spcAft>
                        <a:buNone/>
                      </a:pPr>
                      <a:r>
                        <a:rPr lang="en" sz="1200">
                          <a:latin typeface="Merriweather"/>
                          <a:ea typeface="Merriweather"/>
                          <a:cs typeface="Merriweather"/>
                          <a:sym typeface="Merriweather"/>
                        </a:rPr>
                        <a:t>George Bush</a:t>
                      </a:r>
                      <a:endParaRPr sz="1200">
                        <a:latin typeface="Merriweather"/>
                        <a:ea typeface="Merriweather"/>
                        <a:cs typeface="Merriweather"/>
                        <a:sym typeface="Merriweather"/>
                      </a:endParaRPr>
                    </a:p>
                  </a:txBody>
                  <a:tcPr marL="6725" marR="6725" marT="6725" marB="91425">
                    <a:solidFill>
                      <a:srgbClr val="A6A6A6"/>
                    </a:solidFill>
                  </a:tcPr>
                </a:tc>
                <a:tc>
                  <a:txBody>
                    <a:bodyPr/>
                    <a:lstStyle/>
                    <a:p>
                      <a:pPr marL="0" lvl="0" indent="0" algn="ctr" rtl="0">
                        <a:lnSpc>
                          <a:spcPct val="115000"/>
                        </a:lnSpc>
                        <a:spcBef>
                          <a:spcPts val="0"/>
                        </a:spcBef>
                        <a:spcAft>
                          <a:spcPts val="0"/>
                        </a:spcAft>
                        <a:buNone/>
                      </a:pPr>
                      <a:r>
                        <a:rPr lang="en" sz="1200">
                          <a:latin typeface="Merriweather"/>
                          <a:ea typeface="Merriweather"/>
                          <a:cs typeface="Merriweather"/>
                          <a:sym typeface="Merriweather"/>
                        </a:rPr>
                        <a:t>11:28AM</a:t>
                      </a:r>
                      <a:endParaRPr sz="1200">
                        <a:latin typeface="Merriweather"/>
                        <a:ea typeface="Merriweather"/>
                        <a:cs typeface="Merriweather"/>
                        <a:sym typeface="Merriweather"/>
                      </a:endParaRPr>
                    </a:p>
                  </a:txBody>
                  <a:tcPr marL="6725" marR="6725" marT="6725" marB="91425">
                    <a:solidFill>
                      <a:srgbClr val="A6A6A6"/>
                    </a:solidFill>
                  </a:tcPr>
                </a:tc>
                <a:tc>
                  <a:txBody>
                    <a:bodyPr/>
                    <a:lstStyle/>
                    <a:p>
                      <a:pPr marL="0" lvl="0" indent="0" algn="ctr" rtl="0">
                        <a:lnSpc>
                          <a:spcPct val="115000"/>
                        </a:lnSpc>
                        <a:spcBef>
                          <a:spcPts val="0"/>
                        </a:spcBef>
                        <a:spcAft>
                          <a:spcPts val="0"/>
                        </a:spcAft>
                        <a:buNone/>
                      </a:pPr>
                      <a:r>
                        <a:rPr lang="en" sz="1200">
                          <a:latin typeface="Merriweather"/>
                          <a:ea typeface="Merriweather"/>
                          <a:cs typeface="Merriweather"/>
                          <a:sym typeface="Merriweather"/>
                        </a:rPr>
                        <a:t>7:22PM</a:t>
                      </a:r>
                      <a:endParaRPr sz="1200">
                        <a:latin typeface="Merriweather"/>
                        <a:ea typeface="Merriweather"/>
                        <a:cs typeface="Merriweather"/>
                        <a:sym typeface="Merriweather"/>
                      </a:endParaRPr>
                    </a:p>
                  </a:txBody>
                  <a:tcPr marL="6725" marR="6725" marT="6725" marB="91425">
                    <a:solidFill>
                      <a:srgbClr val="A6A6A6"/>
                    </a:solidFill>
                  </a:tcPr>
                </a:tc>
                <a:tc>
                  <a:txBody>
                    <a:bodyPr/>
                    <a:lstStyle/>
                    <a:p>
                      <a:pPr marL="0" lvl="0" indent="0" algn="l" rtl="0">
                        <a:lnSpc>
                          <a:spcPct val="115000"/>
                        </a:lnSpc>
                        <a:spcBef>
                          <a:spcPts val="0"/>
                        </a:spcBef>
                        <a:spcAft>
                          <a:spcPts val="0"/>
                        </a:spcAft>
                        <a:buNone/>
                      </a:pPr>
                      <a:r>
                        <a:rPr lang="en" sz="1200">
                          <a:latin typeface="Merriweather"/>
                          <a:ea typeface="Merriweather"/>
                          <a:cs typeface="Merriweather"/>
                          <a:sym typeface="Merriweather"/>
                        </a:rPr>
                        <a:t>Colon cancer surgery</a:t>
                      </a:r>
                      <a:endParaRPr sz="1200">
                        <a:latin typeface="Merriweather"/>
                        <a:ea typeface="Merriweather"/>
                        <a:cs typeface="Merriweather"/>
                        <a:sym typeface="Merriweather"/>
                      </a:endParaRPr>
                    </a:p>
                  </a:txBody>
                  <a:tcPr marL="6725" marR="6725" marT="6725" marB="91425">
                    <a:solidFill>
                      <a:srgbClr val="A6A6A6"/>
                    </a:solidFill>
                  </a:tcPr>
                </a:tc>
                <a:extLst>
                  <a:ext uri="{0D108BD9-81ED-4DB2-BD59-A6C34878D82A}">
                    <a16:rowId xmlns:a16="http://schemas.microsoft.com/office/drawing/2014/main" val="10007"/>
                  </a:ext>
                </a:extLst>
              </a:tr>
              <a:tr h="575050">
                <a:tc gridSpan="2">
                  <a:txBody>
                    <a:bodyPr/>
                    <a:lstStyle/>
                    <a:p>
                      <a:pPr marL="0" lvl="0" indent="0" algn="ctr" rtl="0">
                        <a:lnSpc>
                          <a:spcPct val="115000"/>
                        </a:lnSpc>
                        <a:spcBef>
                          <a:spcPts val="0"/>
                        </a:spcBef>
                        <a:spcAft>
                          <a:spcPts val="0"/>
                        </a:spcAft>
                        <a:buNone/>
                      </a:pPr>
                      <a:endParaRPr sz="1200" b="1">
                        <a:latin typeface="Merriweather"/>
                        <a:ea typeface="Merriweather"/>
                        <a:cs typeface="Merriweather"/>
                        <a:sym typeface="Merriweather"/>
                      </a:endParaRPr>
                    </a:p>
                    <a:p>
                      <a:pPr marL="0" lvl="0" indent="0" algn="ctr" rtl="0">
                        <a:lnSpc>
                          <a:spcPct val="115000"/>
                        </a:lnSpc>
                        <a:spcBef>
                          <a:spcPts val="0"/>
                        </a:spcBef>
                        <a:spcAft>
                          <a:spcPts val="0"/>
                        </a:spcAft>
                        <a:buNone/>
                      </a:pPr>
                      <a:r>
                        <a:rPr lang="en" sz="1200" b="1">
                          <a:latin typeface="Merriweather"/>
                          <a:ea typeface="Merriweather"/>
                          <a:cs typeface="Merriweather"/>
                          <a:sym typeface="Merriweather"/>
                        </a:rPr>
                        <a:t>Discharge Letter:</a:t>
                      </a:r>
                      <a:endParaRPr sz="1200" b="1">
                        <a:latin typeface="Merriweather"/>
                        <a:ea typeface="Merriweather"/>
                        <a:cs typeface="Merriweather"/>
                        <a:sym typeface="Merriweather"/>
                      </a:endParaRPr>
                    </a:p>
                  </a:txBody>
                  <a:tcPr marL="6725" marR="6725" marT="6725" marB="91425"/>
                </a:tc>
                <a:tc hMerge="1">
                  <a:txBody>
                    <a:bodyPr/>
                    <a:lstStyle/>
                    <a:p>
                      <a:endParaRPr lang="en-US"/>
                    </a:p>
                  </a:txBody>
                  <a:tcPr/>
                </a:tc>
                <a:tc gridSpan="4">
                  <a:txBody>
                    <a:bodyPr/>
                    <a:lstStyle/>
                    <a:p>
                      <a:pPr marL="0" lvl="0" indent="0" algn="l" rtl="0">
                        <a:lnSpc>
                          <a:spcPct val="115000"/>
                        </a:lnSpc>
                        <a:spcBef>
                          <a:spcPts val="0"/>
                        </a:spcBef>
                        <a:spcAft>
                          <a:spcPts val="0"/>
                        </a:spcAft>
                        <a:buNone/>
                      </a:pPr>
                      <a:r>
                        <a:rPr lang="en" sz="1200" u="sng">
                          <a:solidFill>
                            <a:schemeClr val="hlink"/>
                          </a:solidFill>
                          <a:latin typeface="Merriweather"/>
                          <a:ea typeface="Merriweather"/>
                          <a:cs typeface="Merriweather"/>
                          <a:sym typeface="Merriweather"/>
                          <a:hlinkClick r:id="rId7"/>
                        </a:rPr>
                        <a:t>Letter to the President Pro Tempore of the Senate and the Speaker of the House on the Discharge of the President's Powers and Duties During His Surgery</a:t>
                      </a:r>
                      <a:endParaRPr sz="1200" u="sng">
                        <a:solidFill>
                          <a:schemeClr val="hlink"/>
                        </a:solidFill>
                        <a:latin typeface="Merriweather"/>
                        <a:ea typeface="Merriweather"/>
                        <a:cs typeface="Merriweather"/>
                        <a:sym typeface="Merriweather"/>
                      </a:endParaRPr>
                    </a:p>
                  </a:txBody>
                  <a:tcPr marL="6725" marR="6725" marT="6725" marB="91425"/>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75050">
                <a:tc gridSpan="2">
                  <a:txBody>
                    <a:bodyPr/>
                    <a:lstStyle/>
                    <a:p>
                      <a:pPr marL="0" lvl="0" indent="0" algn="ctr" rtl="0">
                        <a:lnSpc>
                          <a:spcPct val="115000"/>
                        </a:lnSpc>
                        <a:spcBef>
                          <a:spcPts val="0"/>
                        </a:spcBef>
                        <a:spcAft>
                          <a:spcPts val="0"/>
                        </a:spcAft>
                        <a:buNone/>
                      </a:pPr>
                      <a:r>
                        <a:rPr lang="en" sz="1200">
                          <a:latin typeface="Merriweather"/>
                          <a:ea typeface="Merriweather"/>
                          <a:cs typeface="Merriweather"/>
                          <a:sym typeface="Merriweather"/>
                        </a:rPr>
                        <a:t>   </a:t>
                      </a:r>
                      <a:endParaRPr sz="1200">
                        <a:latin typeface="Merriweather"/>
                        <a:ea typeface="Merriweather"/>
                        <a:cs typeface="Merriweather"/>
                        <a:sym typeface="Merriweather"/>
                      </a:endParaRPr>
                    </a:p>
                    <a:p>
                      <a:pPr marL="0" lvl="0" indent="0" algn="ctr" rtl="0">
                        <a:lnSpc>
                          <a:spcPct val="115000"/>
                        </a:lnSpc>
                        <a:spcBef>
                          <a:spcPts val="0"/>
                        </a:spcBef>
                        <a:spcAft>
                          <a:spcPts val="0"/>
                        </a:spcAft>
                        <a:buNone/>
                      </a:pPr>
                      <a:r>
                        <a:rPr lang="en" sz="1200" b="1">
                          <a:latin typeface="Merriweather"/>
                          <a:ea typeface="Merriweather"/>
                          <a:cs typeface="Merriweather"/>
                          <a:sym typeface="Merriweather"/>
                        </a:rPr>
                        <a:t>     Resumption Letter:</a:t>
                      </a:r>
                      <a:endParaRPr sz="1200" b="1">
                        <a:latin typeface="Merriweather"/>
                        <a:ea typeface="Merriweather"/>
                        <a:cs typeface="Merriweather"/>
                        <a:sym typeface="Merriweather"/>
                      </a:endParaRPr>
                    </a:p>
                  </a:txBody>
                  <a:tcPr marL="6725" marR="6725" marT="6725" marB="91425"/>
                </a:tc>
                <a:tc hMerge="1">
                  <a:txBody>
                    <a:bodyPr/>
                    <a:lstStyle/>
                    <a:p>
                      <a:endParaRPr lang="en-US"/>
                    </a:p>
                  </a:txBody>
                  <a:tcPr/>
                </a:tc>
                <a:tc gridSpan="4">
                  <a:txBody>
                    <a:bodyPr/>
                    <a:lstStyle/>
                    <a:p>
                      <a:pPr marL="0" lvl="0" indent="0" algn="l" rtl="0">
                        <a:lnSpc>
                          <a:spcPct val="115000"/>
                        </a:lnSpc>
                        <a:spcBef>
                          <a:spcPts val="0"/>
                        </a:spcBef>
                        <a:spcAft>
                          <a:spcPts val="0"/>
                        </a:spcAft>
                        <a:buNone/>
                      </a:pPr>
                      <a:r>
                        <a:rPr lang="en" sz="1200" u="sng">
                          <a:solidFill>
                            <a:schemeClr val="hlink"/>
                          </a:solidFill>
                          <a:latin typeface="Merriweather"/>
                          <a:ea typeface="Merriweather"/>
                          <a:cs typeface="Merriweather"/>
                          <a:sym typeface="Merriweather"/>
                          <a:hlinkClick r:id="rId8"/>
                        </a:rPr>
                        <a:t>Letter to the President Pro Tempore of the Senate and the Speaker of the House on the President's Resumption of His Powers and Duties Following Surgery</a:t>
                      </a:r>
                      <a:endParaRPr sz="1200" u="sng">
                        <a:solidFill>
                          <a:schemeClr val="hlink"/>
                        </a:solidFill>
                        <a:latin typeface="Merriweather"/>
                        <a:ea typeface="Merriweather"/>
                        <a:cs typeface="Merriweather"/>
                        <a:sym typeface="Merriweather"/>
                      </a:endParaRPr>
                    </a:p>
                  </a:txBody>
                  <a:tcPr marL="6725" marR="6725" marT="6725" marB="91425"/>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26" descr="soth ltr draft with notes july 13 1985"/>
          <p:cNvPicPr preferRelativeResize="0"/>
          <p:nvPr/>
        </p:nvPicPr>
        <p:blipFill>
          <a:blip r:embed="rId3">
            <a:alphaModFix/>
          </a:blip>
          <a:stretch>
            <a:fillRect/>
          </a:stretch>
        </p:blipFill>
        <p:spPr>
          <a:xfrm>
            <a:off x="2666300" y="304988"/>
            <a:ext cx="3811400" cy="4533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7"/>
          <p:cNvSpPr txBox="1">
            <a:spLocks noGrp="1"/>
          </p:cNvSpPr>
          <p:nvPr>
            <p:ph type="title"/>
          </p:nvPr>
        </p:nvSpPr>
        <p:spPr>
          <a:xfrm>
            <a:off x="819150" y="416150"/>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a:t>Presidential Disability and Succession - 25th Amendment, </a:t>
            </a:r>
            <a:r>
              <a:rPr lang="en" b="1"/>
              <a:t>Section 4</a:t>
            </a:r>
            <a:endParaRPr sz="4990" b="1"/>
          </a:p>
        </p:txBody>
      </p:sp>
      <p:sp>
        <p:nvSpPr>
          <p:cNvPr id="234" name="Google Shape;234;p27"/>
          <p:cNvSpPr txBox="1"/>
          <p:nvPr/>
        </p:nvSpPr>
        <p:spPr>
          <a:xfrm>
            <a:off x="784500" y="1441925"/>
            <a:ext cx="7575000" cy="3388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300">
                <a:latin typeface="Calibri"/>
                <a:ea typeface="Calibri"/>
                <a:cs typeface="Calibri"/>
                <a:sym typeface="Calibri"/>
              </a:rPr>
              <a:t>Whenever the Vice President and a majority of either the principal officers of the executive departments or of such other body as Congress may by law provide, transmit to the President pro tempore of the Senate and the Speaker of the House of Representatives their written declaration that the President is unable to discharge the powers and duties of his office, the Vice President shall immediately assume the powers and duties of the office as Acting President.</a:t>
            </a:r>
            <a:endParaRPr sz="23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28"/>
          <p:cNvPicPr preferRelativeResize="0"/>
          <p:nvPr/>
        </p:nvPicPr>
        <p:blipFill>
          <a:blip r:embed="rId3">
            <a:alphaModFix/>
          </a:blip>
          <a:stretch>
            <a:fillRect/>
          </a:stretch>
        </p:blipFill>
        <p:spPr>
          <a:xfrm>
            <a:off x="449750" y="1367350"/>
            <a:ext cx="4069200" cy="2704325"/>
          </a:xfrm>
          <a:prstGeom prst="rect">
            <a:avLst/>
          </a:prstGeom>
          <a:noFill/>
          <a:ln>
            <a:noFill/>
          </a:ln>
        </p:spPr>
      </p:pic>
      <p:pic>
        <p:nvPicPr>
          <p:cNvPr id="240" name="Google Shape;240;p28"/>
          <p:cNvPicPr preferRelativeResize="0"/>
          <p:nvPr/>
        </p:nvPicPr>
        <p:blipFill>
          <a:blip r:embed="rId4">
            <a:alphaModFix/>
          </a:blip>
          <a:stretch>
            <a:fillRect/>
          </a:stretch>
        </p:blipFill>
        <p:spPr>
          <a:xfrm>
            <a:off x="4615725" y="1371036"/>
            <a:ext cx="4069200" cy="2696954"/>
          </a:xfrm>
          <a:prstGeom prst="rect">
            <a:avLst/>
          </a:prstGeom>
          <a:noFill/>
          <a:ln>
            <a:noFill/>
          </a:ln>
        </p:spPr>
      </p:pic>
      <p:sp>
        <p:nvSpPr>
          <p:cNvPr id="241" name="Google Shape;241;p28"/>
          <p:cNvSpPr txBox="1">
            <a:spLocks noGrp="1"/>
          </p:cNvSpPr>
          <p:nvPr>
            <p:ph type="title"/>
          </p:nvPr>
        </p:nvSpPr>
        <p:spPr>
          <a:xfrm>
            <a:off x="704100" y="555675"/>
            <a:ext cx="7735800" cy="72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00"/>
              <a:t>President Reagan and the 25th Amendment </a:t>
            </a:r>
            <a:endParaRPr sz="3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9"/>
          <p:cNvSpPr txBox="1"/>
          <p:nvPr/>
        </p:nvSpPr>
        <p:spPr>
          <a:xfrm>
            <a:off x="5175150" y="1627050"/>
            <a:ext cx="3941100" cy="1889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600" b="1">
                <a:latin typeface="Calibri"/>
                <a:ea typeface="Calibri"/>
                <a:cs typeface="Calibri"/>
                <a:sym typeface="Calibri"/>
              </a:rPr>
              <a:t>For More Information:</a:t>
            </a:r>
            <a:endParaRPr sz="2600" b="1">
              <a:latin typeface="Calibri"/>
              <a:ea typeface="Calibri"/>
              <a:cs typeface="Calibri"/>
              <a:sym typeface="Calibri"/>
            </a:endParaRPr>
          </a:p>
          <a:p>
            <a:pPr marL="0" lvl="0" indent="0" algn="l" rtl="0">
              <a:lnSpc>
                <a:spcPct val="150000"/>
              </a:lnSpc>
              <a:spcBef>
                <a:spcPts val="0"/>
              </a:spcBef>
              <a:spcAft>
                <a:spcPts val="0"/>
              </a:spcAft>
              <a:buNone/>
            </a:pPr>
            <a:r>
              <a:rPr lang="en" sz="2600" b="1">
                <a:latin typeface="Calibri"/>
                <a:ea typeface="Calibri"/>
                <a:cs typeface="Calibri"/>
                <a:sym typeface="Calibri"/>
              </a:rPr>
              <a:t>reaganlibrary.gov </a:t>
            </a:r>
            <a:endParaRPr sz="2600" b="1">
              <a:latin typeface="Calibri"/>
              <a:ea typeface="Calibri"/>
              <a:cs typeface="Calibri"/>
              <a:sym typeface="Calibri"/>
            </a:endParaRPr>
          </a:p>
          <a:p>
            <a:pPr marL="0" lvl="0" indent="0" algn="l" rtl="0">
              <a:lnSpc>
                <a:spcPct val="150000"/>
              </a:lnSpc>
              <a:spcBef>
                <a:spcPts val="0"/>
              </a:spcBef>
              <a:spcAft>
                <a:spcPts val="0"/>
              </a:spcAft>
              <a:buNone/>
            </a:pPr>
            <a:r>
              <a:rPr lang="en" sz="2600" b="1">
                <a:latin typeface="Calibri"/>
                <a:ea typeface="Calibri"/>
                <a:cs typeface="Calibri"/>
                <a:sym typeface="Calibri"/>
              </a:rPr>
              <a:t>situationroom.archives.gov</a:t>
            </a:r>
            <a:endParaRPr sz="2600" b="1">
              <a:latin typeface="Calibri"/>
              <a:ea typeface="Calibri"/>
              <a:cs typeface="Calibri"/>
              <a:sym typeface="Calibri"/>
            </a:endParaRPr>
          </a:p>
        </p:txBody>
      </p:sp>
      <p:pic>
        <p:nvPicPr>
          <p:cNvPr id="247" name="Google Shape;247;p29"/>
          <p:cNvPicPr preferRelativeResize="0"/>
          <p:nvPr/>
        </p:nvPicPr>
        <p:blipFill>
          <a:blip r:embed="rId3">
            <a:alphaModFix/>
          </a:blip>
          <a:stretch>
            <a:fillRect/>
          </a:stretch>
        </p:blipFill>
        <p:spPr>
          <a:xfrm>
            <a:off x="200850" y="152400"/>
            <a:ext cx="4838700" cy="4838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4"/>
          <p:cNvSpPr txBox="1">
            <a:spLocks noGrp="1"/>
          </p:cNvSpPr>
          <p:nvPr>
            <p:ph type="ctrTitle"/>
          </p:nvPr>
        </p:nvSpPr>
        <p:spPr>
          <a:xfrm>
            <a:off x="771975" y="1126000"/>
            <a:ext cx="7766100" cy="8205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5100"/>
              <a:t>Article II, Section 1, Clause 6</a:t>
            </a:r>
            <a:endParaRPr sz="5100"/>
          </a:p>
        </p:txBody>
      </p:sp>
      <p:sp>
        <p:nvSpPr>
          <p:cNvPr id="134" name="Google Shape;134;p14"/>
          <p:cNvSpPr txBox="1">
            <a:spLocks noGrp="1"/>
          </p:cNvSpPr>
          <p:nvPr>
            <p:ph type="subTitle" idx="1"/>
          </p:nvPr>
        </p:nvSpPr>
        <p:spPr>
          <a:xfrm>
            <a:off x="311700" y="1946500"/>
            <a:ext cx="8520600" cy="2011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000"/>
              <a:t>In Case of the Removal of the President from Office, or of his Death, Resignation, or Inability to discharge the Powers and Duties of the said Office, the Same shall </a:t>
            </a:r>
            <a:r>
              <a:rPr lang="en" sz="3000" b="1"/>
              <a:t>devolve</a:t>
            </a:r>
            <a:r>
              <a:rPr lang="en" sz="3000"/>
              <a:t> on the Vice President. </a:t>
            </a:r>
            <a:endParaRPr sz="3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15"/>
          <p:cNvPicPr preferRelativeResize="0"/>
          <p:nvPr/>
        </p:nvPicPr>
        <p:blipFill rotWithShape="1">
          <a:blip r:embed="rId3">
            <a:alphaModFix/>
          </a:blip>
          <a:srcRect l="11316"/>
          <a:stretch/>
        </p:blipFill>
        <p:spPr>
          <a:xfrm>
            <a:off x="345462" y="1210019"/>
            <a:ext cx="1189475" cy="1700784"/>
          </a:xfrm>
          <a:prstGeom prst="rect">
            <a:avLst/>
          </a:prstGeom>
          <a:noFill/>
          <a:ln>
            <a:noFill/>
          </a:ln>
        </p:spPr>
      </p:pic>
      <p:pic>
        <p:nvPicPr>
          <p:cNvPr id="140" name="Google Shape;140;p15"/>
          <p:cNvPicPr preferRelativeResize="0"/>
          <p:nvPr/>
        </p:nvPicPr>
        <p:blipFill rotWithShape="1">
          <a:blip r:embed="rId4">
            <a:alphaModFix/>
          </a:blip>
          <a:srcRect l="11932" r="4153"/>
          <a:stretch/>
        </p:blipFill>
        <p:spPr>
          <a:xfrm>
            <a:off x="2492751" y="1210019"/>
            <a:ext cx="1188720" cy="1700784"/>
          </a:xfrm>
          <a:prstGeom prst="rect">
            <a:avLst/>
          </a:prstGeom>
          <a:noFill/>
          <a:ln>
            <a:noFill/>
          </a:ln>
        </p:spPr>
      </p:pic>
      <p:pic>
        <p:nvPicPr>
          <p:cNvPr id="141" name="Google Shape;141;p15"/>
          <p:cNvPicPr preferRelativeResize="0"/>
          <p:nvPr/>
        </p:nvPicPr>
        <p:blipFill rotWithShape="1">
          <a:blip r:embed="rId5">
            <a:alphaModFix/>
          </a:blip>
          <a:srcRect l="7871" r="8215"/>
          <a:stretch/>
        </p:blipFill>
        <p:spPr>
          <a:xfrm>
            <a:off x="4639285" y="1210019"/>
            <a:ext cx="1188720" cy="1700784"/>
          </a:xfrm>
          <a:prstGeom prst="rect">
            <a:avLst/>
          </a:prstGeom>
          <a:noFill/>
          <a:ln>
            <a:noFill/>
          </a:ln>
        </p:spPr>
      </p:pic>
      <p:pic>
        <p:nvPicPr>
          <p:cNvPr id="142" name="Google Shape;142;p15"/>
          <p:cNvPicPr preferRelativeResize="0"/>
          <p:nvPr/>
        </p:nvPicPr>
        <p:blipFill rotWithShape="1">
          <a:blip r:embed="rId6">
            <a:alphaModFix/>
          </a:blip>
          <a:srcRect r="7902"/>
          <a:stretch/>
        </p:blipFill>
        <p:spPr>
          <a:xfrm>
            <a:off x="6785819" y="1210019"/>
            <a:ext cx="1188720" cy="1700784"/>
          </a:xfrm>
          <a:prstGeom prst="rect">
            <a:avLst/>
          </a:prstGeom>
          <a:noFill/>
          <a:ln>
            <a:noFill/>
          </a:ln>
        </p:spPr>
      </p:pic>
      <p:sp>
        <p:nvSpPr>
          <p:cNvPr id="143" name="Google Shape;143;p15"/>
          <p:cNvSpPr txBox="1"/>
          <p:nvPr/>
        </p:nvSpPr>
        <p:spPr>
          <a:xfrm>
            <a:off x="1574944" y="1567811"/>
            <a:ext cx="8778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latin typeface="Calibri"/>
                <a:ea typeface="Calibri"/>
                <a:cs typeface="Calibri"/>
                <a:sym typeface="Calibri"/>
              </a:rPr>
              <a:t>President William Henry Harrison</a:t>
            </a:r>
            <a:endParaRPr sz="1300" b="1">
              <a:latin typeface="Calibri"/>
              <a:ea typeface="Calibri"/>
              <a:cs typeface="Calibri"/>
              <a:sym typeface="Calibri"/>
            </a:endParaRPr>
          </a:p>
        </p:txBody>
      </p:sp>
      <p:sp>
        <p:nvSpPr>
          <p:cNvPr id="144" name="Google Shape;144;p15"/>
          <p:cNvSpPr txBox="1"/>
          <p:nvPr/>
        </p:nvSpPr>
        <p:spPr>
          <a:xfrm>
            <a:off x="3721478" y="1566611"/>
            <a:ext cx="877800" cy="98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Calibri"/>
                <a:ea typeface="Calibri"/>
                <a:cs typeface="Calibri"/>
                <a:sym typeface="Calibri"/>
              </a:rPr>
              <a:t>President Zachary Taylor</a:t>
            </a:r>
            <a:endParaRPr sz="1300" b="1">
              <a:latin typeface="Calibri"/>
              <a:ea typeface="Calibri"/>
              <a:cs typeface="Calibri"/>
              <a:sym typeface="Calibri"/>
            </a:endParaRPr>
          </a:p>
        </p:txBody>
      </p:sp>
      <p:sp>
        <p:nvSpPr>
          <p:cNvPr id="145" name="Google Shape;145;p15"/>
          <p:cNvSpPr txBox="1"/>
          <p:nvPr/>
        </p:nvSpPr>
        <p:spPr>
          <a:xfrm>
            <a:off x="5868012" y="1566611"/>
            <a:ext cx="877800" cy="98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Calibri"/>
                <a:ea typeface="Calibri"/>
                <a:cs typeface="Calibri"/>
                <a:sym typeface="Calibri"/>
              </a:rPr>
              <a:t>President Abraham Lincoln</a:t>
            </a:r>
            <a:endParaRPr sz="1300" b="1">
              <a:latin typeface="Calibri"/>
              <a:ea typeface="Calibri"/>
              <a:cs typeface="Calibri"/>
              <a:sym typeface="Calibri"/>
            </a:endParaRPr>
          </a:p>
        </p:txBody>
      </p:sp>
      <p:sp>
        <p:nvSpPr>
          <p:cNvPr id="146" name="Google Shape;146;p15"/>
          <p:cNvSpPr txBox="1"/>
          <p:nvPr/>
        </p:nvSpPr>
        <p:spPr>
          <a:xfrm>
            <a:off x="8014546" y="1566611"/>
            <a:ext cx="877800" cy="98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Calibri"/>
                <a:ea typeface="Calibri"/>
                <a:cs typeface="Calibri"/>
                <a:sym typeface="Calibri"/>
              </a:rPr>
              <a:t>President James Garfield</a:t>
            </a:r>
            <a:endParaRPr sz="1300" b="1">
              <a:latin typeface="Calibri"/>
              <a:ea typeface="Calibri"/>
              <a:cs typeface="Calibri"/>
              <a:sym typeface="Calibri"/>
            </a:endParaRPr>
          </a:p>
        </p:txBody>
      </p:sp>
      <p:sp>
        <p:nvSpPr>
          <p:cNvPr id="147" name="Google Shape;147;p15"/>
          <p:cNvSpPr txBox="1">
            <a:spLocks noGrp="1"/>
          </p:cNvSpPr>
          <p:nvPr>
            <p:ph type="title"/>
          </p:nvPr>
        </p:nvSpPr>
        <p:spPr>
          <a:xfrm>
            <a:off x="1420800" y="437275"/>
            <a:ext cx="6302400" cy="646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Presidents That Have Died in Office </a:t>
            </a:r>
            <a:endParaRPr/>
          </a:p>
        </p:txBody>
      </p:sp>
      <p:pic>
        <p:nvPicPr>
          <p:cNvPr id="148" name="Google Shape;148;p15"/>
          <p:cNvPicPr preferRelativeResize="0"/>
          <p:nvPr/>
        </p:nvPicPr>
        <p:blipFill>
          <a:blip r:embed="rId7">
            <a:alphaModFix/>
          </a:blip>
          <a:stretch>
            <a:fillRect/>
          </a:stretch>
        </p:blipFill>
        <p:spPr>
          <a:xfrm>
            <a:off x="345450" y="3093336"/>
            <a:ext cx="1188720" cy="1700784"/>
          </a:xfrm>
          <a:prstGeom prst="rect">
            <a:avLst/>
          </a:prstGeom>
          <a:noFill/>
          <a:ln>
            <a:noFill/>
          </a:ln>
        </p:spPr>
      </p:pic>
      <p:pic>
        <p:nvPicPr>
          <p:cNvPr id="149" name="Google Shape;149;p15"/>
          <p:cNvPicPr preferRelativeResize="0"/>
          <p:nvPr/>
        </p:nvPicPr>
        <p:blipFill rotWithShape="1">
          <a:blip r:embed="rId8">
            <a:alphaModFix/>
          </a:blip>
          <a:srcRect l="4150"/>
          <a:stretch/>
        </p:blipFill>
        <p:spPr>
          <a:xfrm>
            <a:off x="2491840" y="3093336"/>
            <a:ext cx="1188720" cy="1700784"/>
          </a:xfrm>
          <a:prstGeom prst="rect">
            <a:avLst/>
          </a:prstGeom>
          <a:noFill/>
          <a:ln>
            <a:noFill/>
          </a:ln>
        </p:spPr>
      </p:pic>
      <p:pic>
        <p:nvPicPr>
          <p:cNvPr id="150" name="Google Shape;150;p15"/>
          <p:cNvPicPr preferRelativeResize="0"/>
          <p:nvPr/>
        </p:nvPicPr>
        <p:blipFill rotWithShape="1">
          <a:blip r:embed="rId9">
            <a:alphaModFix/>
          </a:blip>
          <a:srcRect l="11586" r="4330"/>
          <a:stretch/>
        </p:blipFill>
        <p:spPr>
          <a:xfrm>
            <a:off x="4638230" y="3093336"/>
            <a:ext cx="1188720" cy="1700784"/>
          </a:xfrm>
          <a:prstGeom prst="rect">
            <a:avLst/>
          </a:prstGeom>
          <a:noFill/>
          <a:ln>
            <a:noFill/>
          </a:ln>
        </p:spPr>
      </p:pic>
      <p:pic>
        <p:nvPicPr>
          <p:cNvPr id="151" name="Google Shape;151;p15"/>
          <p:cNvPicPr preferRelativeResize="0"/>
          <p:nvPr/>
        </p:nvPicPr>
        <p:blipFill rotWithShape="1">
          <a:blip r:embed="rId10">
            <a:alphaModFix/>
          </a:blip>
          <a:srcRect l="2580" r="8735"/>
          <a:stretch/>
        </p:blipFill>
        <p:spPr>
          <a:xfrm>
            <a:off x="6785520" y="3093336"/>
            <a:ext cx="1188720" cy="1700784"/>
          </a:xfrm>
          <a:prstGeom prst="rect">
            <a:avLst/>
          </a:prstGeom>
          <a:noFill/>
          <a:ln>
            <a:noFill/>
          </a:ln>
        </p:spPr>
      </p:pic>
      <p:sp>
        <p:nvSpPr>
          <p:cNvPr id="152" name="Google Shape;152;p15"/>
          <p:cNvSpPr txBox="1"/>
          <p:nvPr/>
        </p:nvSpPr>
        <p:spPr>
          <a:xfrm>
            <a:off x="1574105" y="3449928"/>
            <a:ext cx="877800" cy="98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Calibri"/>
                <a:ea typeface="Calibri"/>
                <a:cs typeface="Calibri"/>
                <a:sym typeface="Calibri"/>
              </a:rPr>
              <a:t>President William McKinley</a:t>
            </a:r>
            <a:endParaRPr sz="1300">
              <a:latin typeface="Calibri"/>
              <a:ea typeface="Calibri"/>
              <a:cs typeface="Calibri"/>
              <a:sym typeface="Calibri"/>
            </a:endParaRPr>
          </a:p>
        </p:txBody>
      </p:sp>
      <p:sp>
        <p:nvSpPr>
          <p:cNvPr id="153" name="Google Shape;153;p15"/>
          <p:cNvSpPr txBox="1"/>
          <p:nvPr/>
        </p:nvSpPr>
        <p:spPr>
          <a:xfrm>
            <a:off x="3720495" y="3449928"/>
            <a:ext cx="877800" cy="98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Calibri"/>
                <a:ea typeface="Calibri"/>
                <a:cs typeface="Calibri"/>
                <a:sym typeface="Calibri"/>
              </a:rPr>
              <a:t>President Warren Harding </a:t>
            </a:r>
            <a:r>
              <a:rPr lang="en" sz="1300" b="1">
                <a:solidFill>
                  <a:schemeClr val="dk1"/>
                </a:solidFill>
                <a:latin typeface="Calibri"/>
                <a:ea typeface="Calibri"/>
                <a:cs typeface="Calibri"/>
                <a:sym typeface="Calibri"/>
              </a:rPr>
              <a:t> </a:t>
            </a:r>
            <a:endParaRPr sz="1300">
              <a:latin typeface="Calibri"/>
              <a:ea typeface="Calibri"/>
              <a:cs typeface="Calibri"/>
              <a:sym typeface="Calibri"/>
            </a:endParaRPr>
          </a:p>
        </p:txBody>
      </p:sp>
      <p:sp>
        <p:nvSpPr>
          <p:cNvPr id="154" name="Google Shape;154;p15"/>
          <p:cNvSpPr txBox="1"/>
          <p:nvPr/>
        </p:nvSpPr>
        <p:spPr>
          <a:xfrm>
            <a:off x="5866885" y="3449925"/>
            <a:ext cx="878700" cy="98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Calibri"/>
                <a:ea typeface="Calibri"/>
                <a:cs typeface="Calibri"/>
                <a:sym typeface="Calibri"/>
              </a:rPr>
              <a:t>President Franklin Roosevelt</a:t>
            </a:r>
            <a:endParaRPr sz="1300">
              <a:latin typeface="Calibri"/>
              <a:ea typeface="Calibri"/>
              <a:cs typeface="Calibri"/>
              <a:sym typeface="Calibri"/>
            </a:endParaRPr>
          </a:p>
        </p:txBody>
      </p:sp>
      <p:sp>
        <p:nvSpPr>
          <p:cNvPr id="155" name="Google Shape;155;p15"/>
          <p:cNvSpPr txBox="1"/>
          <p:nvPr/>
        </p:nvSpPr>
        <p:spPr>
          <a:xfrm>
            <a:off x="8014175" y="3449928"/>
            <a:ext cx="877800" cy="98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Calibri"/>
                <a:ea typeface="Calibri"/>
                <a:cs typeface="Calibri"/>
                <a:sym typeface="Calibri"/>
              </a:rPr>
              <a:t>President John F. Kennedy</a:t>
            </a:r>
            <a:endParaRPr sz="13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6"/>
          <p:cNvSpPr txBox="1">
            <a:spLocks noGrp="1"/>
          </p:cNvSpPr>
          <p:nvPr>
            <p:ph type="title"/>
          </p:nvPr>
        </p:nvSpPr>
        <p:spPr>
          <a:xfrm>
            <a:off x="819150" y="486075"/>
            <a:ext cx="4032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Accidental Presidents</a:t>
            </a:r>
            <a:endParaRPr/>
          </a:p>
        </p:txBody>
      </p:sp>
      <p:sp>
        <p:nvSpPr>
          <p:cNvPr id="161" name="Google Shape;161;p16"/>
          <p:cNvSpPr txBox="1">
            <a:spLocks noGrp="1"/>
          </p:cNvSpPr>
          <p:nvPr>
            <p:ph type="body" idx="1"/>
          </p:nvPr>
        </p:nvSpPr>
        <p:spPr>
          <a:xfrm>
            <a:off x="819150" y="1164725"/>
            <a:ext cx="7884300" cy="344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The United States has had 8 “Accidental Presidents” in it’s 243 year history</a:t>
            </a:r>
            <a:endParaRPr sz="2000"/>
          </a:p>
          <a:p>
            <a:pPr marL="914400" lvl="1" indent="-342900" algn="l" rtl="0">
              <a:spcBef>
                <a:spcPts val="1200"/>
              </a:spcBef>
              <a:spcAft>
                <a:spcPts val="0"/>
              </a:spcAft>
              <a:buSzPts val="1800"/>
              <a:buChar char="○"/>
            </a:pPr>
            <a:r>
              <a:rPr lang="en" sz="1800"/>
              <a:t>Vice Presidents assumed office by the death of the President </a:t>
            </a:r>
            <a:endParaRPr sz="1800"/>
          </a:p>
          <a:p>
            <a:pPr marL="1371600" lvl="2" indent="-342900" algn="l" rtl="0">
              <a:spcBef>
                <a:spcPts val="0"/>
              </a:spcBef>
              <a:spcAft>
                <a:spcPts val="0"/>
              </a:spcAft>
              <a:buSzPts val="1800"/>
              <a:buChar char="■"/>
            </a:pPr>
            <a:r>
              <a:rPr lang="en" sz="1800"/>
              <a:t>John Tyler </a:t>
            </a:r>
            <a:endParaRPr sz="1800"/>
          </a:p>
          <a:p>
            <a:pPr marL="1371600" lvl="2" indent="-342900" algn="l" rtl="0">
              <a:spcBef>
                <a:spcPts val="0"/>
              </a:spcBef>
              <a:spcAft>
                <a:spcPts val="0"/>
              </a:spcAft>
              <a:buSzPts val="1800"/>
              <a:buChar char="■"/>
            </a:pPr>
            <a:r>
              <a:rPr lang="en" sz="1800"/>
              <a:t>Millard Fillmore </a:t>
            </a:r>
            <a:endParaRPr sz="1800"/>
          </a:p>
          <a:p>
            <a:pPr marL="1371600" lvl="2" indent="-342900" algn="l" rtl="0">
              <a:spcBef>
                <a:spcPts val="0"/>
              </a:spcBef>
              <a:spcAft>
                <a:spcPts val="0"/>
              </a:spcAft>
              <a:buSzPts val="1800"/>
              <a:buChar char="■"/>
            </a:pPr>
            <a:r>
              <a:rPr lang="en" sz="1800"/>
              <a:t>Andrew Johnson</a:t>
            </a:r>
            <a:endParaRPr sz="1800"/>
          </a:p>
          <a:p>
            <a:pPr marL="1371600" lvl="2" indent="-342900" algn="l" rtl="0">
              <a:spcBef>
                <a:spcPts val="0"/>
              </a:spcBef>
              <a:spcAft>
                <a:spcPts val="0"/>
              </a:spcAft>
              <a:buSzPts val="1800"/>
              <a:buChar char="■"/>
            </a:pPr>
            <a:r>
              <a:rPr lang="en" sz="1800"/>
              <a:t>Chester Arthur </a:t>
            </a:r>
            <a:endParaRPr sz="1800"/>
          </a:p>
          <a:p>
            <a:pPr marL="1371600" lvl="2" indent="-342900" algn="l" rtl="0">
              <a:spcBef>
                <a:spcPts val="0"/>
              </a:spcBef>
              <a:spcAft>
                <a:spcPts val="0"/>
              </a:spcAft>
              <a:buSzPts val="1800"/>
              <a:buChar char="■"/>
            </a:pPr>
            <a:r>
              <a:rPr lang="en" sz="1800"/>
              <a:t>Theodore Roosevelt </a:t>
            </a:r>
            <a:endParaRPr sz="1800"/>
          </a:p>
          <a:p>
            <a:pPr marL="1371600" lvl="2" indent="-342900" algn="l" rtl="0">
              <a:spcBef>
                <a:spcPts val="0"/>
              </a:spcBef>
              <a:spcAft>
                <a:spcPts val="0"/>
              </a:spcAft>
              <a:buSzPts val="1800"/>
              <a:buChar char="■"/>
            </a:pPr>
            <a:r>
              <a:rPr lang="en" sz="1800"/>
              <a:t>Calvin Coolidge </a:t>
            </a:r>
            <a:endParaRPr sz="1800"/>
          </a:p>
          <a:p>
            <a:pPr marL="1371600" lvl="2" indent="-342900" algn="l" rtl="0">
              <a:spcBef>
                <a:spcPts val="0"/>
              </a:spcBef>
              <a:spcAft>
                <a:spcPts val="0"/>
              </a:spcAft>
              <a:buSzPts val="1800"/>
              <a:buChar char="■"/>
            </a:pPr>
            <a:r>
              <a:rPr lang="en" sz="1800"/>
              <a:t>Harry Truman </a:t>
            </a:r>
            <a:endParaRPr sz="1800"/>
          </a:p>
          <a:p>
            <a:pPr marL="1371600" lvl="2" indent="-342900" algn="l" rtl="0">
              <a:spcBef>
                <a:spcPts val="0"/>
              </a:spcBef>
              <a:spcAft>
                <a:spcPts val="0"/>
              </a:spcAft>
              <a:buSzPts val="1800"/>
              <a:buChar char="■"/>
            </a:pPr>
            <a:r>
              <a:rPr lang="en" sz="1800"/>
              <a:t>Lyndon Johnson  </a:t>
            </a:r>
            <a:endParaRPr sz="2085">
              <a:latin typeface="Arial"/>
              <a:ea typeface="Arial"/>
              <a:cs typeface="Arial"/>
              <a:sym typeface="Arial"/>
            </a:endParaRPr>
          </a:p>
          <a:p>
            <a:pPr marL="914400" lvl="0" indent="0" algn="l" rtl="0">
              <a:lnSpc>
                <a:spcPct val="95000"/>
              </a:lnSpc>
              <a:spcBef>
                <a:spcPts val="1200"/>
              </a:spcBef>
              <a:spcAft>
                <a:spcPts val="1200"/>
              </a:spcAft>
              <a:buSzPts val="605"/>
              <a:buNone/>
            </a:pPr>
            <a:endParaRPr sz="1595">
              <a:latin typeface="Arial"/>
              <a:ea typeface="Arial"/>
              <a:cs typeface="Arial"/>
              <a:sym typeface="Arial"/>
            </a:endParaRPr>
          </a:p>
        </p:txBody>
      </p:sp>
      <p:pic>
        <p:nvPicPr>
          <p:cNvPr id="162" name="Google Shape;162;p16"/>
          <p:cNvPicPr preferRelativeResize="0"/>
          <p:nvPr/>
        </p:nvPicPr>
        <p:blipFill>
          <a:blip r:embed="rId3">
            <a:alphaModFix/>
          </a:blip>
          <a:stretch>
            <a:fillRect/>
          </a:stretch>
        </p:blipFill>
        <p:spPr>
          <a:xfrm>
            <a:off x="5332800" y="2159338"/>
            <a:ext cx="2553151" cy="25541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17"/>
          <p:cNvPicPr preferRelativeResize="0"/>
          <p:nvPr/>
        </p:nvPicPr>
        <p:blipFill>
          <a:blip r:embed="rId3">
            <a:alphaModFix/>
          </a:blip>
          <a:stretch>
            <a:fillRect/>
          </a:stretch>
        </p:blipFill>
        <p:spPr>
          <a:xfrm>
            <a:off x="2598375" y="995562"/>
            <a:ext cx="3947250" cy="3152375"/>
          </a:xfrm>
          <a:prstGeom prst="rect">
            <a:avLst/>
          </a:prstGeom>
          <a:noFill/>
          <a:ln>
            <a:noFill/>
          </a:ln>
        </p:spPr>
      </p:pic>
      <p:sp>
        <p:nvSpPr>
          <p:cNvPr id="168" name="Google Shape;168;p17"/>
          <p:cNvSpPr txBox="1"/>
          <p:nvPr/>
        </p:nvSpPr>
        <p:spPr>
          <a:xfrm>
            <a:off x="1861650" y="4177675"/>
            <a:ext cx="54207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latin typeface="Calibri"/>
                <a:ea typeface="Calibri"/>
                <a:cs typeface="Calibri"/>
                <a:sym typeface="Calibri"/>
              </a:rPr>
              <a:t>Vice President Johnson being sworn into office following the assassination of President Kennedy. </a:t>
            </a:r>
            <a:endParaRPr sz="2000">
              <a:latin typeface="Calibri"/>
              <a:ea typeface="Calibri"/>
              <a:cs typeface="Calibri"/>
              <a:sym typeface="Calibri"/>
            </a:endParaRPr>
          </a:p>
        </p:txBody>
      </p:sp>
      <p:sp>
        <p:nvSpPr>
          <p:cNvPr id="169" name="Google Shape;169;p17"/>
          <p:cNvSpPr txBox="1">
            <a:spLocks noGrp="1"/>
          </p:cNvSpPr>
          <p:nvPr>
            <p:ph type="title"/>
          </p:nvPr>
        </p:nvSpPr>
        <p:spPr>
          <a:xfrm>
            <a:off x="400050" y="364300"/>
            <a:ext cx="8343900" cy="684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Last “Accidental” President- November 22, 1963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8"/>
          <p:cNvSpPr txBox="1">
            <a:spLocks noGrp="1"/>
          </p:cNvSpPr>
          <p:nvPr>
            <p:ph type="title"/>
          </p:nvPr>
        </p:nvSpPr>
        <p:spPr>
          <a:xfrm>
            <a:off x="993975" y="2094450"/>
            <a:ext cx="32199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a:t>25th Amendment (1967)</a:t>
            </a:r>
            <a:endParaRPr/>
          </a:p>
        </p:txBody>
      </p:sp>
      <p:pic>
        <p:nvPicPr>
          <p:cNvPr id="175" name="Google Shape;175;p18"/>
          <p:cNvPicPr preferRelativeResize="0"/>
          <p:nvPr/>
        </p:nvPicPr>
        <p:blipFill>
          <a:blip r:embed="rId3">
            <a:alphaModFix/>
          </a:blip>
          <a:stretch>
            <a:fillRect/>
          </a:stretch>
        </p:blipFill>
        <p:spPr>
          <a:xfrm>
            <a:off x="4572000" y="286450"/>
            <a:ext cx="3310849" cy="4570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9"/>
          <p:cNvSpPr txBox="1">
            <a:spLocks noGrp="1"/>
          </p:cNvSpPr>
          <p:nvPr>
            <p:ph type="title"/>
          </p:nvPr>
        </p:nvSpPr>
        <p:spPr>
          <a:xfrm>
            <a:off x="819150" y="569825"/>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a:t>Presidential Disability and Succession - 25th Amendment, </a:t>
            </a:r>
            <a:r>
              <a:rPr lang="en" b="1"/>
              <a:t>Sections 1 and 2</a:t>
            </a:r>
            <a:endParaRPr b="1"/>
          </a:p>
          <a:p>
            <a:pPr marL="0" lvl="0" indent="0" algn="l" rtl="0">
              <a:spcBef>
                <a:spcPts val="0"/>
              </a:spcBef>
              <a:spcAft>
                <a:spcPts val="0"/>
              </a:spcAft>
              <a:buSzPts val="990"/>
              <a:buNone/>
            </a:pPr>
            <a:endParaRPr sz="4990"/>
          </a:p>
        </p:txBody>
      </p:sp>
      <p:sp>
        <p:nvSpPr>
          <p:cNvPr id="181" name="Google Shape;181;p19"/>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500">
              <a:latin typeface="Merriweather"/>
              <a:ea typeface="Merriweather"/>
              <a:cs typeface="Merriweather"/>
              <a:sym typeface="Merriweather"/>
            </a:endParaRPr>
          </a:p>
          <a:p>
            <a:pPr marL="0" lvl="0" indent="0" algn="l" rtl="0">
              <a:spcBef>
                <a:spcPts val="1200"/>
              </a:spcBef>
              <a:spcAft>
                <a:spcPts val="0"/>
              </a:spcAft>
              <a:buNone/>
            </a:pPr>
            <a:endParaRPr sz="1500">
              <a:latin typeface="Merriweather"/>
              <a:ea typeface="Merriweather"/>
              <a:cs typeface="Merriweather"/>
              <a:sym typeface="Merriweather"/>
            </a:endParaRPr>
          </a:p>
          <a:p>
            <a:pPr marL="0" lvl="0" indent="0" algn="l" rtl="0">
              <a:spcBef>
                <a:spcPts val="1200"/>
              </a:spcBef>
              <a:spcAft>
                <a:spcPts val="1200"/>
              </a:spcAft>
              <a:buNone/>
            </a:pPr>
            <a:endParaRPr/>
          </a:p>
        </p:txBody>
      </p:sp>
      <p:sp>
        <p:nvSpPr>
          <p:cNvPr id="182" name="Google Shape;182;p19"/>
          <p:cNvSpPr txBox="1"/>
          <p:nvPr/>
        </p:nvSpPr>
        <p:spPr>
          <a:xfrm>
            <a:off x="987750" y="1706325"/>
            <a:ext cx="7168500" cy="301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latin typeface="Calibri"/>
                <a:ea typeface="Calibri"/>
                <a:cs typeface="Calibri"/>
                <a:sym typeface="Calibri"/>
              </a:rPr>
              <a:t>Section 1: </a:t>
            </a:r>
            <a:r>
              <a:rPr lang="en" sz="2300">
                <a:latin typeface="Calibri"/>
                <a:ea typeface="Calibri"/>
                <a:cs typeface="Calibri"/>
                <a:sym typeface="Calibri"/>
              </a:rPr>
              <a:t>In case of the removal of the President from office or of his death or resignation, the Vice President shall become President.</a:t>
            </a:r>
            <a:endParaRPr sz="2300" b="1">
              <a:latin typeface="Calibri"/>
              <a:ea typeface="Calibri"/>
              <a:cs typeface="Calibri"/>
              <a:sym typeface="Calibri"/>
            </a:endParaRPr>
          </a:p>
          <a:p>
            <a:pPr marL="0" lvl="0" indent="0" algn="l" rtl="0">
              <a:spcBef>
                <a:spcPts val="0"/>
              </a:spcBef>
              <a:spcAft>
                <a:spcPts val="0"/>
              </a:spcAft>
              <a:buNone/>
            </a:pPr>
            <a:endParaRPr sz="2300" b="1">
              <a:latin typeface="Calibri"/>
              <a:ea typeface="Calibri"/>
              <a:cs typeface="Calibri"/>
              <a:sym typeface="Calibri"/>
            </a:endParaRPr>
          </a:p>
          <a:p>
            <a:pPr marL="0" lvl="0" indent="0" algn="l" rtl="0">
              <a:spcBef>
                <a:spcPts val="0"/>
              </a:spcBef>
              <a:spcAft>
                <a:spcPts val="0"/>
              </a:spcAft>
              <a:buNone/>
            </a:pPr>
            <a:r>
              <a:rPr lang="en" sz="2300" b="1">
                <a:latin typeface="Calibri"/>
                <a:ea typeface="Calibri"/>
                <a:cs typeface="Calibri"/>
                <a:sym typeface="Calibri"/>
              </a:rPr>
              <a:t>Section 2: </a:t>
            </a:r>
            <a:r>
              <a:rPr lang="en" sz="2300">
                <a:latin typeface="Calibri"/>
                <a:ea typeface="Calibri"/>
                <a:cs typeface="Calibri"/>
                <a:sym typeface="Calibri"/>
              </a:rPr>
              <a:t>Whenever there is a vacancy in the office of the Vice President, the President shall nominate a Vice President who shall take office upon confirmation by a majority vote of both Houses of Congress.</a:t>
            </a:r>
            <a:endParaRPr sz="2300" b="1">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0"/>
          <p:cNvPicPr preferRelativeResize="0"/>
          <p:nvPr/>
        </p:nvPicPr>
        <p:blipFill>
          <a:blip r:embed="rId3">
            <a:alphaModFix/>
          </a:blip>
          <a:stretch>
            <a:fillRect/>
          </a:stretch>
        </p:blipFill>
        <p:spPr>
          <a:xfrm>
            <a:off x="5223325" y="1154650"/>
            <a:ext cx="2571307" cy="3512675"/>
          </a:xfrm>
          <a:prstGeom prst="rect">
            <a:avLst/>
          </a:prstGeom>
          <a:noFill/>
          <a:ln>
            <a:noFill/>
          </a:ln>
        </p:spPr>
      </p:pic>
      <p:sp>
        <p:nvSpPr>
          <p:cNvPr id="188" name="Google Shape;188;p20"/>
          <p:cNvSpPr txBox="1"/>
          <p:nvPr/>
        </p:nvSpPr>
        <p:spPr>
          <a:xfrm>
            <a:off x="5090325" y="47818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endParaRPr>
          </a:p>
        </p:txBody>
      </p:sp>
      <p:sp>
        <p:nvSpPr>
          <p:cNvPr id="189" name="Google Shape;189;p20"/>
          <p:cNvSpPr txBox="1">
            <a:spLocks noGrp="1"/>
          </p:cNvSpPr>
          <p:nvPr>
            <p:ph type="title"/>
          </p:nvPr>
        </p:nvSpPr>
        <p:spPr>
          <a:xfrm>
            <a:off x="553950" y="467425"/>
            <a:ext cx="8036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Vice President Agnew Resigns - October 10, 1973</a:t>
            </a:r>
            <a:endParaRPr/>
          </a:p>
        </p:txBody>
      </p:sp>
      <p:pic>
        <p:nvPicPr>
          <p:cNvPr id="190" name="Google Shape;190;p20"/>
          <p:cNvPicPr preferRelativeResize="0"/>
          <p:nvPr/>
        </p:nvPicPr>
        <p:blipFill>
          <a:blip r:embed="rId4">
            <a:alphaModFix/>
          </a:blip>
          <a:stretch>
            <a:fillRect/>
          </a:stretch>
        </p:blipFill>
        <p:spPr>
          <a:xfrm>
            <a:off x="1020200" y="1154663"/>
            <a:ext cx="3817051" cy="3512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1"/>
          <p:cNvSpPr txBox="1">
            <a:spLocks noGrp="1"/>
          </p:cNvSpPr>
          <p:nvPr>
            <p:ph type="title"/>
          </p:nvPr>
        </p:nvSpPr>
        <p:spPr>
          <a:xfrm>
            <a:off x="1416300" y="520175"/>
            <a:ext cx="63114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Gerald Ford Appointed Vice President - December 1973</a:t>
            </a:r>
            <a:endParaRPr/>
          </a:p>
        </p:txBody>
      </p:sp>
      <p:pic>
        <p:nvPicPr>
          <p:cNvPr id="196" name="Google Shape;196;p21"/>
          <p:cNvPicPr preferRelativeResize="0"/>
          <p:nvPr/>
        </p:nvPicPr>
        <p:blipFill rotWithShape="1">
          <a:blip r:embed="rId3">
            <a:alphaModFix/>
          </a:blip>
          <a:srcRect l="4734"/>
          <a:stretch/>
        </p:blipFill>
        <p:spPr>
          <a:xfrm>
            <a:off x="395950" y="1638350"/>
            <a:ext cx="4602300" cy="2725550"/>
          </a:xfrm>
          <a:prstGeom prst="rect">
            <a:avLst/>
          </a:prstGeom>
          <a:noFill/>
          <a:ln>
            <a:noFill/>
          </a:ln>
        </p:spPr>
      </p:pic>
      <p:pic>
        <p:nvPicPr>
          <p:cNvPr id="197" name="Google Shape;197;p21"/>
          <p:cNvPicPr preferRelativeResize="0"/>
          <p:nvPr/>
        </p:nvPicPr>
        <p:blipFill>
          <a:blip r:embed="rId4">
            <a:alphaModFix/>
          </a:blip>
          <a:stretch>
            <a:fillRect/>
          </a:stretch>
        </p:blipFill>
        <p:spPr>
          <a:xfrm>
            <a:off x="5150863" y="1638350"/>
            <a:ext cx="3605711" cy="2725549"/>
          </a:xfrm>
          <a:prstGeom prst="rect">
            <a:avLst/>
          </a:prstGeom>
          <a:noFill/>
          <a:ln>
            <a:noFill/>
          </a:ln>
        </p:spPr>
      </p:pic>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645</Words>
  <Application>Microsoft Office PowerPoint</Application>
  <PresentationFormat>On-screen Show (16:9)</PresentationFormat>
  <Paragraphs>86</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Nunito</vt:lpstr>
      <vt:lpstr>Merriweather</vt:lpstr>
      <vt:lpstr>Calibri</vt:lpstr>
      <vt:lpstr>Shift</vt:lpstr>
      <vt:lpstr>What is the 25th amendment?</vt:lpstr>
      <vt:lpstr>Article II, Section 1, Clause 6</vt:lpstr>
      <vt:lpstr>Presidents That Have Died in Office </vt:lpstr>
      <vt:lpstr>Accidental Presidents</vt:lpstr>
      <vt:lpstr>The Last “Accidental” President- November 22, 1963  </vt:lpstr>
      <vt:lpstr>25th Amendment (1967)</vt:lpstr>
      <vt:lpstr>Presidential Disability and Succession - 25th Amendment, Sections 1 and 2 </vt:lpstr>
      <vt:lpstr>Vice President Agnew Resigns - October 10, 1973</vt:lpstr>
      <vt:lpstr>Gerald Ford Appointed Vice President - December 1973</vt:lpstr>
      <vt:lpstr>President Nixon Leaves Office - August 9, 1974</vt:lpstr>
      <vt:lpstr>Gerald Ford Becomes President - August 9, 1974</vt:lpstr>
      <vt:lpstr>Presidential Disability and Succession - 25th Amendment, Section 3</vt:lpstr>
      <vt:lpstr>PowerPoint Presentation</vt:lpstr>
      <vt:lpstr>PowerPoint Presentation</vt:lpstr>
      <vt:lpstr>Presidential Disability and Succession - 25th Amendment, Section 4</vt:lpstr>
      <vt:lpstr>President Reagan and the 25th Amendment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the 25th amendment?</dc:title>
  <dc:creator>jlunbeck</dc:creator>
  <cp:lastModifiedBy>Jacob.Lunbeck@nara.gov</cp:lastModifiedBy>
  <cp:revision>2</cp:revision>
  <dcterms:modified xsi:type="dcterms:W3CDTF">2021-03-06T01:15:35Z</dcterms:modified>
</cp:coreProperties>
</file>